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1"/>
  </p:notesMasterIdLst>
  <p:handoutMasterIdLst>
    <p:handoutMasterId r:id="rId82"/>
  </p:handoutMasterIdLst>
  <p:sldIdLst>
    <p:sldId id="331" r:id="rId2"/>
    <p:sldId id="332" r:id="rId3"/>
    <p:sldId id="333" r:id="rId4"/>
    <p:sldId id="334" r:id="rId5"/>
    <p:sldId id="393" r:id="rId6"/>
    <p:sldId id="377" r:id="rId7"/>
    <p:sldId id="391" r:id="rId8"/>
    <p:sldId id="392" r:id="rId9"/>
    <p:sldId id="395" r:id="rId10"/>
    <p:sldId id="335" r:id="rId11"/>
    <p:sldId id="396" r:id="rId12"/>
    <p:sldId id="397" r:id="rId13"/>
    <p:sldId id="398" r:id="rId14"/>
    <p:sldId id="338" r:id="rId15"/>
    <p:sldId id="374" r:id="rId16"/>
    <p:sldId id="399" r:id="rId17"/>
    <p:sldId id="336" r:id="rId18"/>
    <p:sldId id="400" r:id="rId19"/>
    <p:sldId id="401" r:id="rId20"/>
    <p:sldId id="402" r:id="rId21"/>
    <p:sldId id="403" r:id="rId22"/>
    <p:sldId id="404" r:id="rId23"/>
    <p:sldId id="408" r:id="rId24"/>
    <p:sldId id="410" r:id="rId25"/>
    <p:sldId id="409" r:id="rId26"/>
    <p:sldId id="412" r:id="rId27"/>
    <p:sldId id="413" r:id="rId28"/>
    <p:sldId id="411" r:id="rId29"/>
    <p:sldId id="440" r:id="rId30"/>
    <p:sldId id="441" r:id="rId31"/>
    <p:sldId id="442" r:id="rId32"/>
    <p:sldId id="340" r:id="rId33"/>
    <p:sldId id="435" r:id="rId34"/>
    <p:sldId id="379" r:id="rId35"/>
    <p:sldId id="414" r:id="rId36"/>
    <p:sldId id="434" r:id="rId37"/>
    <p:sldId id="341" r:id="rId38"/>
    <p:sldId id="380" r:id="rId39"/>
    <p:sldId id="416" r:id="rId40"/>
    <p:sldId id="417" r:id="rId41"/>
    <p:sldId id="420" r:id="rId42"/>
    <p:sldId id="421" r:id="rId43"/>
    <p:sldId id="422" r:id="rId44"/>
    <p:sldId id="342" r:id="rId45"/>
    <p:sldId id="343" r:id="rId46"/>
    <p:sldId id="344" r:id="rId47"/>
    <p:sldId id="345" r:id="rId48"/>
    <p:sldId id="346" r:id="rId49"/>
    <p:sldId id="347" r:id="rId50"/>
    <p:sldId id="348" r:id="rId51"/>
    <p:sldId id="425" r:id="rId52"/>
    <p:sldId id="426" r:id="rId53"/>
    <p:sldId id="427" r:id="rId54"/>
    <p:sldId id="424" r:id="rId55"/>
    <p:sldId id="423" r:id="rId56"/>
    <p:sldId id="349" r:id="rId57"/>
    <p:sldId id="381" r:id="rId58"/>
    <p:sldId id="428" r:id="rId59"/>
    <p:sldId id="351" r:id="rId60"/>
    <p:sldId id="433" r:id="rId61"/>
    <p:sldId id="357" r:id="rId62"/>
    <p:sldId id="358" r:id="rId63"/>
    <p:sldId id="388" r:id="rId64"/>
    <p:sldId id="389" r:id="rId65"/>
    <p:sldId id="432" r:id="rId66"/>
    <p:sldId id="390" r:id="rId67"/>
    <p:sldId id="437" r:id="rId68"/>
    <p:sldId id="439" r:id="rId69"/>
    <p:sldId id="438" r:id="rId70"/>
    <p:sldId id="361" r:id="rId71"/>
    <p:sldId id="362" r:id="rId72"/>
    <p:sldId id="363" r:id="rId73"/>
    <p:sldId id="375" r:id="rId74"/>
    <p:sldId id="364" r:id="rId75"/>
    <p:sldId id="365" r:id="rId76"/>
    <p:sldId id="366" r:id="rId77"/>
    <p:sldId id="367" r:id="rId78"/>
    <p:sldId id="371" r:id="rId79"/>
    <p:sldId id="372" r:id="rId8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>
        <p:scale>
          <a:sx n="81" d="100"/>
          <a:sy n="81" d="100"/>
        </p:scale>
        <p:origin x="-1056" y="-13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xmlns="" id="{550C4562-1819-4A4C-8E84-8762598F08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E888F6BF-980E-4154-9582-73071EB466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xmlns="" id="{437443ED-743B-40CA-A0C4-A5094D1EF90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xmlns="" id="{12D72069-5AE5-45CA-B9B5-C7885281CF2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23917F1-2811-4D89-BB39-7F4B860017A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53FF863A-563B-4650-9916-E2BA748939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7A50AAA7-213E-427A-9B08-F380117F32A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5B45F81B-3B51-469E-8039-6D60906977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xmlns="" id="{55A1AB8E-F82E-43C1-AD5C-E4A371BC271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xmlns="" id="{48055955-90A4-4D08-AB1C-A4B30E64B8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xmlns="" id="{BDE66CCC-5F13-4776-85DA-D53B16116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B502DF71-3C45-4C55-AF2B-283333F9BC5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9788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xmlns="" id="{49BB91D0-98A2-452A-9686-40FABA68D0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54CFF6C-4004-4410-88F0-F4F19A1CCD13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665B70CD-1D40-4FBB-B69E-B0BE8DCDA9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A2F07CFF-7563-4EE5-812A-6F8C90FD7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xmlns="" id="{B307F2A2-9C89-4CCD-8947-EF9F7A7FA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4200DDC-C11B-49B3-97E9-1ED578740C37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xmlns="" id="{FB56883D-676A-482F-9E14-FE9A4AE241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xmlns="" id="{A2F62D35-9C65-414C-A86A-3FDBE9961F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xmlns="" id="{3DF3E7C6-C9CA-4089-A553-275E1982B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398EA6-8FE3-4BCE-B6A8-508B0A27C7F8}" type="slidenum">
              <a:rPr lang="en-US" altLang="en-US" smtClean="0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xmlns="" id="{173988C8-FA90-46B8-B16F-16B1E13B3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E2C96CC4-5B31-40CD-B384-477B7275D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xmlns="" id="{12803BA9-336C-40B8-B240-AE76B19DBC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A5F754-A269-48A9-AF00-EE1AB4FE158B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xmlns="" id="{3118FFA9-F8CF-48E9-8DBD-7D20A0B41D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xmlns="" id="{4CD8A752-1AAD-4C50-BBDA-5D51338F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xmlns="" id="{EB8C0B8A-AD96-4A57-B567-49E824FF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6B8074-FFAA-46E8-A8E7-A2DF12801B2C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xmlns="" id="{6F09C86C-58BC-4607-981A-D231C591F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xmlns="" id="{0398BD5B-BC5C-4CDB-9D48-4CA967CB7D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xmlns="" id="{2C789749-18B6-4527-94FF-59E54FAC3E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77C39C-CCD1-4085-91E8-2B527B8A2188}" type="slidenum">
              <a:rPr lang="en-US" altLang="en-US" smtClean="0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xmlns="" id="{30A9510C-2BDE-4137-877F-7D3AEFD825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2C693E25-AC6E-41AC-A5E3-4037EB9E4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xmlns="" id="{466CBFBC-E533-4BF2-B5D5-3A45F5C190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A8AF47D-CB37-4C77-9E61-6FE982C48A6C}" type="slidenum">
              <a:rPr lang="en-US" altLang="en-US" smtClean="0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xmlns="" id="{77584299-1856-48BE-B736-7EC68096B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17E5BFC8-6F28-4BDE-8F1C-CE906E2BF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xmlns="" id="{13071C3A-881C-48B3-B309-1D92C9DD8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6B73719-6FB6-4E20-AE32-14616D4F0E63}" type="slidenum">
              <a:rPr lang="en-US" altLang="en-US" smtClean="0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xmlns="" id="{1D8F37CA-C0AA-4EA5-95A9-4F33D4E5D4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CFEE2A4B-553A-4DCA-8D0B-3BB07C434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xmlns="" id="{36DF61C1-FABB-4C2F-A2F6-2A6755D43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xmlns="" id="{93420185-E3D4-4A25-8067-B745C75A3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5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xmlns="" id="{94713BEE-C1CE-484C-819E-C7874EAB19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73D603-B8D2-4718-A866-542F17F0E427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B58D9914-4AE8-433F-9B79-3F9210954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1AF60734-AFF9-4268-9BD1-9AFF6E1D6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999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0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91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xmlns="" id="{DE5937DC-D53C-4814-A45E-BF7CA978F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F23E72-A12C-4C92-8AE1-BFA934D068FF}" type="slidenum">
              <a:rPr lang="en-US" altLang="en-US" smtClean="0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xmlns="" id="{C69EBE3A-525E-43F8-98FF-7CCE61EFF8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xmlns="" id="{DBDAC0BA-8814-496D-B065-6E2C7E2CFC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95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xmlns="" id="{7712BD98-8FD1-4C5B-ACCD-B506C3F30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3646A7-87D1-4E08-9877-083F79BE34C5}" type="slidenum">
              <a:rPr lang="en-US" altLang="en-US" smtClean="0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xmlns="" id="{8DCF3906-A485-420D-A07D-6796D1373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xmlns="" id="{97B4482B-2E5E-4B60-925B-792A62447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xmlns="" id="{4BB7AAAF-2D0D-444E-9C4A-241B80536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8E20DC-D625-4FC1-80D1-197547D6A0FC}" type="slidenum">
              <a:rPr lang="en-US" altLang="en-US" smtClean="0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xmlns="" id="{E9908802-64CA-49E3-931A-595B2C94C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1AC4CBFD-A424-47AF-AE08-5BE9978F6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xmlns="" id="{5FF94ED2-DF55-4D1B-8DA2-07A842A2B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910074-6A37-4496-AE68-529FF68CD695}" type="slidenum">
              <a:rPr lang="en-US" altLang="en-US" smtClean="0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xmlns="" id="{03D7B118-35EC-41E3-912A-ACD9C96F6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xmlns="" id="{396523C0-C350-444A-B4E1-1329DD712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xmlns="" id="{FA5AFAA5-5218-4C59-9B07-DF3DD016E3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F8462-1483-480D-9499-599BDADC3331}" type="slidenum">
              <a:rPr lang="en-US" altLang="en-US" smtClean="0">
                <a:latin typeface="Helvetica" panose="020B0604020202020204" pitchFamily="34" charset="0"/>
              </a:rPr>
              <a:pPr/>
              <a:t>71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xmlns="" id="{A72C3A4C-AD16-4898-8CE5-E59313D1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xmlns="" id="{F024EE35-1071-4350-AC7A-2880808B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xmlns="" id="{CF84B4F2-9D3B-4B2F-BF96-A59F22577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FC7D05-D70C-4688-A6EC-0CAD37F60868}" type="slidenum">
              <a:rPr lang="en-US" altLang="en-US" smtClean="0">
                <a:latin typeface="Helvetica" panose="020B0604020202020204" pitchFamily="34" charset="0"/>
              </a:rPr>
              <a:pPr/>
              <a:t>72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xmlns="" id="{B362FC63-0CF8-4F27-8D50-36C311771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xmlns="" id="{05EA1D9E-4BA7-46A6-8A84-EDB8389F7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xmlns="" id="{3D8E3A22-255B-4013-9FAA-354F228081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5384F79-FBB8-4CF0-ACB5-B2C4E81F4BD7}" type="slidenum">
              <a:rPr lang="en-US" altLang="en-US" smtClean="0">
                <a:latin typeface="Helvetica" panose="020B0604020202020204" pitchFamily="34" charset="0"/>
              </a:rPr>
              <a:pPr/>
              <a:t>73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xmlns="" id="{3414BE9A-3487-46A0-8D93-908174E2B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xmlns="" id="{850E0C92-CD42-45A7-9966-C095105AF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xmlns="" id="{5BB938EB-EAE1-4FAC-BCB5-53974E688A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xmlns="" id="{9AA36B63-1BA8-465A-9F47-478166EC3C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xmlns="" id="{E5962F69-093A-408F-B384-7C8444BFC0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46DE1FD-0744-4729-8EA7-07AB55511A72}" type="slidenum">
              <a:rPr lang="en-US" altLang="en-US" smtClean="0">
                <a:latin typeface="Helvetica" panose="020B0604020202020204" pitchFamily="34" charset="0"/>
              </a:rPr>
              <a:pPr/>
              <a:t>74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xmlns="" id="{EF35BB1E-D520-47C0-8054-BC16A9F20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xmlns="" id="{5BD69566-D1C2-496F-B046-36CA881CC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xmlns="" id="{F2B3D9C8-405E-4869-B7DA-C0EA2952C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F09621-5A44-4CBF-82F9-AF59D7D29429}" type="slidenum">
              <a:rPr lang="en-US" altLang="en-US" smtClean="0">
                <a:latin typeface="Helvetica" panose="020B0604020202020204" pitchFamily="34" charset="0"/>
              </a:rPr>
              <a:pPr/>
              <a:t>75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xmlns="" id="{7E4665BD-4253-40F1-BC78-DE8BBDAB7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xmlns="" id="{76713D87-7305-49B3-91D0-F30C4463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xmlns="" id="{DAE79D6A-67CB-4C69-BA94-F4EE051A7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124DD7-701B-4C62-BB67-32CAEE595173}" type="slidenum">
              <a:rPr lang="en-US" altLang="en-US" smtClean="0">
                <a:latin typeface="Helvetica" panose="020B0604020202020204" pitchFamily="34" charset="0"/>
              </a:rPr>
              <a:pPr/>
              <a:t>76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xmlns="" id="{1B7687CC-A2DC-4DB6-9D2E-F0DF0D822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xmlns="" id="{18288A69-48FB-4D7D-9160-2B0CCFFD7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xmlns="" id="{825BBC46-A330-4F4A-B305-93B88114E3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AF1AA22-768A-4441-B4A7-7B9EE0F1CEA2}" type="slidenum">
              <a:rPr lang="en-US" altLang="en-US" smtClean="0">
                <a:latin typeface="Helvetica" panose="020B0604020202020204" pitchFamily="34" charset="0"/>
              </a:rPr>
              <a:pPr/>
              <a:t>77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xmlns="" id="{52C4AF6F-3A33-4B3D-A9C5-999D34DE6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xmlns="" id="{03C39424-7CC6-4EAD-B6CC-B6829E4E36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xmlns="" id="{0D5813B0-A22D-4F2C-8A3F-0BFE4DE6B2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B12ED1-C80C-4561-A421-39FDA9B078BC}" type="slidenum">
              <a:rPr lang="en-US" altLang="en-US" smtClean="0">
                <a:latin typeface="Helvetica" panose="020B0604020202020204" pitchFamily="34" charset="0"/>
              </a:rPr>
              <a:pPr/>
              <a:t>78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xmlns="" id="{1C79D5CE-BCEF-4B0F-9D0F-A5485F9BA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xmlns="" id="{E6ECB659-BD3A-4C4F-8EF1-B79B7B484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xmlns="" id="{5B7BA288-9799-4FCC-AA27-DAA56CA5F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FD05454-0887-49D1-BB79-E16982FE9E04}" type="slidenum">
              <a:rPr lang="en-US" altLang="en-US" smtClean="0">
                <a:latin typeface="Helvetica" panose="020B0604020202020204" pitchFamily="34" charset="0"/>
              </a:rPr>
              <a:pPr/>
              <a:t>79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xmlns="" id="{55C74086-1C19-4246-8A2B-B6C7CCC34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xmlns="" id="{2E3FD3FF-5B29-43D0-9279-B7FF5B29F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xmlns="" id="{27DF9E4E-96D6-414F-8641-F5F4875E71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F3DCFE-B091-466E-897F-AF0229B99FBE}" type="slidenum">
              <a:rPr lang="en-US" altLang="en-US" smtClean="0">
                <a:latin typeface="Helvetica" panose="020B0604020202020204" pitchFamily="34" charset="0"/>
              </a:rPr>
              <a:pPr/>
              <a:t>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xmlns="" id="{FBCEF41C-2D09-4D79-B128-D63857A2F2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xmlns="" id="{D9ACFA5D-A5EC-4373-81C2-0F6EFDCB2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xmlns="" id="{B3B691F4-8A83-4EB6-9CC2-A3360F1AD4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xmlns="" id="{EF4246C7-27CE-4111-80E3-59FD3BCD5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xmlns="" id="{2CB3E8E7-C086-4355-9CE8-18739774E7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xmlns="" id="{D7150505-875B-411A-8576-2DD58804D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xmlns="" id="{B2858C04-233B-4F84-8B85-EA895CEAF2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7E4843CC-89D3-47B0-BBCC-C97C1F2F4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0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xmlns="" id="{A989082A-5E14-437A-8593-A083C9E0B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19C771-0D6A-4807-BCDD-77C1F2EE8271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xmlns="" id="{2AC42077-757B-4A4C-8A05-7B590F2EC1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xmlns="" id="{AC753078-9E5A-48E2-813D-E5D6523990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8E92A4A-A65D-4B54-AD1C-C891575A70C7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xmlns="" id="{CEA9A240-C64D-4B73-B222-A2240BA2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xmlns="" id="{000CE453-DC15-4BB2-AE60-001C2582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xmlns="" id="{8D7109CB-1C1F-43A3-9D41-5E4A55722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8206B863-0953-4381-B842-DD977F05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xmlns="" id="{A639C405-F6E2-417F-8A27-5C09EB03E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xmlns="" id="{97C76FE8-CB55-4011-A0E6-A17B9BDC8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xmlns="" id="{CCAE8C83-8EB2-41AB-A5F7-FA7198612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213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35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45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14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2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4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6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57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43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09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70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xmlns="" id="{3E799C5B-1F2C-4727-B04D-3C144142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xmlns="" id="{F7CAF9D1-07DE-4C40-A4D8-E9F6D37A6B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024D6D3A-1B1C-470E-BC9D-4C5D96909C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xmlns="" id="{080568D0-1118-430A-9D7C-4FADA8707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xmlns="" id="{1540BB71-9BEC-4347-834F-C88CB0227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xmlns="" id="{BDA1E9C4-BD61-4AC8-9022-3985C6D3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xmlns="" id="{0ECCE598-0798-4A43-9FF2-062E30AD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xmlns="" id="{67B8A227-8BCF-4192-8DD5-3E05B704C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charset="0"/>
              </a:rPr>
              <a:t>4.</a:t>
            </a:r>
            <a:fld id="{B8C59114-2645-4608-9BE9-5C330A595960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xmlns="" id="{39D70C2C-1A21-48F2-880B-506452A64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xmlns="" id="{A88694D3-86E1-44FA-8516-8D3F5E09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xmlns="" id="{91CD56B2-899D-4DC1-BFE5-E29F3D4F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node1.yo-linux.com/cgi-bin/man2html?cgi_command=pthread_cre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node1.yo-linux.com/cgi-bin/man2html?cgi_command=pthread_joi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topics/computer-science/parallelism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xmlns="" id="{89BB6AAA-4250-44C0-8BF1-0E2B0D4E2A2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4:  Threads &amp; Concurrency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xmlns="" id="{FE08425D-ED51-450A-B441-45E2EB4C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825" y="16887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Multithreaded Server Architecture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xmlns="" id="{CF5D0D58-5C7A-45B8-AD7F-B5E9EF919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06600"/>
            <a:ext cx="796607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FF9894-F30A-2302-F291-EE51E0F4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60007C-E40B-6ED2-B3FC-B34880C5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dirty="0"/>
              <a:t>A </a:t>
            </a:r>
            <a:r>
              <a:rPr lang="en-US" altLang="en-US" sz="1800" i="1" dirty="0">
                <a:solidFill>
                  <a:srgbClr val="FF0000"/>
                </a:solidFill>
              </a:rPr>
              <a:t>thread</a:t>
            </a:r>
            <a:r>
              <a:rPr lang="en-US" altLang="en-US" sz="1800" dirty="0"/>
              <a:t>, also known as </a:t>
            </a:r>
            <a:r>
              <a:rPr lang="en-US" altLang="en-US" sz="1800" i="1" dirty="0">
                <a:solidFill>
                  <a:srgbClr val="FF0000"/>
                </a:solidFill>
              </a:rPr>
              <a:t>lightweight process </a:t>
            </a:r>
            <a:r>
              <a:rPr lang="en-US" altLang="en-US" sz="1800" dirty="0"/>
              <a:t>(LWP), is a basic unit of CPU execution, and is created by a process. 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A thread has a </a:t>
            </a:r>
            <a:r>
              <a:rPr lang="en-US" altLang="en-US" sz="1800" b="1" i="1" dirty="0">
                <a:solidFill>
                  <a:srgbClr val="0070C0"/>
                </a:solidFill>
              </a:rPr>
              <a:t>thread ID</a:t>
            </a:r>
            <a:r>
              <a:rPr lang="en-US" altLang="en-US" sz="1800" dirty="0"/>
              <a:t>, a </a:t>
            </a:r>
            <a:r>
              <a:rPr lang="en-US" altLang="en-US" sz="1800" b="1" i="1" dirty="0">
                <a:solidFill>
                  <a:srgbClr val="0070C0"/>
                </a:solidFill>
              </a:rPr>
              <a:t>program counter</a:t>
            </a:r>
            <a:r>
              <a:rPr lang="en-US" altLang="en-US" sz="1800" dirty="0"/>
              <a:t>, a </a:t>
            </a:r>
            <a:r>
              <a:rPr lang="en-US" altLang="en-US" sz="1800" b="1" i="1" dirty="0">
                <a:solidFill>
                  <a:srgbClr val="0070C0"/>
                </a:solidFill>
              </a:rPr>
              <a:t>register set</a:t>
            </a:r>
            <a:r>
              <a:rPr lang="en-US" altLang="en-US" sz="1800" dirty="0"/>
              <a:t>, and a </a:t>
            </a:r>
            <a:r>
              <a:rPr lang="en-US" altLang="en-US" sz="1800" b="1" i="1" dirty="0">
                <a:solidFill>
                  <a:srgbClr val="0070C0"/>
                </a:solidFill>
              </a:rPr>
              <a:t>stack</a:t>
            </a:r>
            <a:r>
              <a:rPr lang="en-US" altLang="en-US" sz="1800" dirty="0"/>
              <a:t>. Thus, it is similar to a process. 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However, a thread </a:t>
            </a:r>
            <a:r>
              <a:rPr lang="en-US" altLang="en-US" sz="1800" i="1" dirty="0"/>
              <a:t>shares </a:t>
            </a:r>
            <a:r>
              <a:rPr lang="en-US" altLang="en-US" sz="1800" dirty="0"/>
              <a:t>with other threads in the </a:t>
            </a:r>
            <a:r>
              <a:rPr lang="en-US" altLang="en-US" sz="1800" i="1" dirty="0"/>
              <a:t>same </a:t>
            </a:r>
            <a:r>
              <a:rPr lang="en-US" altLang="en-US" sz="1800" dirty="0"/>
              <a:t>process its </a:t>
            </a:r>
            <a:r>
              <a:rPr lang="en-US" altLang="en-US" sz="1800" b="1" dirty="0">
                <a:solidFill>
                  <a:schemeClr val="accent1"/>
                </a:solidFill>
              </a:rPr>
              <a:t>code section</a:t>
            </a:r>
            <a:r>
              <a:rPr lang="en-US" altLang="en-US" sz="1800" dirty="0"/>
              <a:t>, </a:t>
            </a:r>
            <a:r>
              <a:rPr lang="en-US" altLang="en-US" sz="1800" b="1" dirty="0">
                <a:solidFill>
                  <a:schemeClr val="accent1"/>
                </a:solidFill>
              </a:rPr>
              <a:t>data section</a:t>
            </a:r>
            <a:r>
              <a:rPr lang="en-US" altLang="en-US" sz="1800" dirty="0"/>
              <a:t>, and other </a:t>
            </a:r>
            <a:r>
              <a:rPr lang="en-US" altLang="en-US" sz="1800" b="1" dirty="0">
                <a:solidFill>
                  <a:schemeClr val="accent1"/>
                </a:solidFill>
              </a:rPr>
              <a:t>OS resources </a:t>
            </a:r>
            <a:r>
              <a:rPr lang="en-US" altLang="en-US" sz="1800" dirty="0"/>
              <a:t>(e.g., files and signals). </a:t>
            </a:r>
          </a:p>
          <a:p>
            <a:pPr>
              <a:lnSpc>
                <a:spcPct val="150000"/>
              </a:lnSpc>
            </a:pPr>
            <a:r>
              <a:rPr lang="en-US" altLang="en-US" sz="1800" dirty="0"/>
              <a:t>A process, or </a:t>
            </a:r>
            <a:r>
              <a:rPr lang="en-US" altLang="en-US" sz="1800" i="1" dirty="0">
                <a:solidFill>
                  <a:srgbClr val="FF0000"/>
                </a:solidFill>
              </a:rPr>
              <a:t>heavyweight</a:t>
            </a:r>
            <a:r>
              <a:rPr lang="en-US" altLang="en-US" sz="1800" dirty="0"/>
              <a:t> process, has a </a:t>
            </a:r>
            <a:r>
              <a:rPr lang="en-US" altLang="en-US" sz="1800" i="1" dirty="0">
                <a:solidFill>
                  <a:srgbClr val="FF0000"/>
                </a:solidFill>
              </a:rPr>
              <a:t>single</a:t>
            </a:r>
            <a:r>
              <a:rPr lang="en-US" altLang="en-US" sz="1800" i="1" dirty="0"/>
              <a:t> </a:t>
            </a:r>
            <a:r>
              <a:rPr lang="en-US" altLang="en-US" sz="1800" dirty="0"/>
              <a:t>thread of control.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4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FF9894-F30A-2302-F291-EE51E0F4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“in” a process?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60007C-E40B-6ED2-B3FC-B34880C52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25" y="917802"/>
            <a:ext cx="7727950" cy="4530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200" dirty="0"/>
              <a:t>A process consists of (</a:t>
            </a:r>
            <a:r>
              <a:rPr lang="en-US" altLang="en-US" sz="2200" b="1" dirty="0">
                <a:solidFill>
                  <a:srgbClr val="002060"/>
                </a:solidFill>
              </a:rPr>
              <a:t>at least</a:t>
            </a:r>
            <a:r>
              <a:rPr lang="en-US" altLang="en-US" sz="2200" dirty="0"/>
              <a:t>):</a:t>
            </a:r>
          </a:p>
          <a:p>
            <a:pPr lvl="1">
              <a:lnSpc>
                <a:spcPct val="150000"/>
              </a:lnSpc>
            </a:pPr>
            <a:r>
              <a:rPr lang="en-US" altLang="en-US" sz="2200" dirty="0"/>
              <a:t>An </a:t>
            </a:r>
            <a:r>
              <a:rPr lang="en-US" altLang="en-US" sz="2200" i="1" dirty="0">
                <a:solidFill>
                  <a:srgbClr val="C00000"/>
                </a:solidFill>
              </a:rPr>
              <a:t>address space</a:t>
            </a:r>
            <a:r>
              <a:rPr lang="en-US" altLang="en-US" sz="2200" dirty="0"/>
              <a:t>, containing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 the code (instructions) for the running program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the data for the running program</a:t>
            </a:r>
          </a:p>
          <a:p>
            <a:pPr lvl="1">
              <a:lnSpc>
                <a:spcPct val="150000"/>
              </a:lnSpc>
            </a:pPr>
            <a:r>
              <a:rPr lang="en-US" altLang="en-US" sz="2200" i="1" dirty="0">
                <a:solidFill>
                  <a:srgbClr val="C00000"/>
                </a:solidFill>
              </a:rPr>
              <a:t>Thread state</a:t>
            </a:r>
            <a:r>
              <a:rPr lang="en-US" altLang="en-US" sz="2200" dirty="0"/>
              <a:t>, consisting of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The program counter (PC), indicating the next instruction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The stack pointer register (implying the stack it points to)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Other general purpose register values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0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FF9894-F30A-2302-F291-EE51E0F4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What’s “in” a process?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60007C-E40B-6ED2-B3FC-B34880C52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en-US" sz="2200" dirty="0"/>
              <a:t>A set of </a:t>
            </a:r>
            <a:r>
              <a:rPr lang="en-US" altLang="en-US" sz="2200" i="1" dirty="0">
                <a:solidFill>
                  <a:srgbClr val="C00000"/>
                </a:solidFill>
              </a:rPr>
              <a:t>OS resources</a:t>
            </a:r>
          </a:p>
          <a:p>
            <a:pPr lvl="2">
              <a:lnSpc>
                <a:spcPct val="150000"/>
              </a:lnSpc>
            </a:pPr>
            <a:r>
              <a:rPr lang="en-US" altLang="en-US" sz="2200" dirty="0"/>
              <a:t> open files, network connections, sound channels, …</a:t>
            </a:r>
          </a:p>
          <a:p>
            <a:pPr>
              <a:lnSpc>
                <a:spcPct val="150000"/>
              </a:lnSpc>
            </a:pPr>
            <a:r>
              <a:rPr lang="en-US" altLang="en-US" sz="2200" dirty="0"/>
              <a:t> Decompose …</a:t>
            </a:r>
          </a:p>
          <a:p>
            <a:pPr lvl="1">
              <a:lnSpc>
                <a:spcPct val="150000"/>
              </a:lnSpc>
            </a:pPr>
            <a:r>
              <a:rPr lang="en-US" altLang="en-US" sz="2200" dirty="0"/>
              <a:t> address space</a:t>
            </a:r>
          </a:p>
          <a:p>
            <a:pPr lvl="1">
              <a:lnSpc>
                <a:spcPct val="150000"/>
              </a:lnSpc>
            </a:pPr>
            <a:r>
              <a:rPr lang="en-US" altLang="en-US" sz="2200" dirty="0"/>
              <a:t> thread of control (stack, stack pointer, program counter, registers)</a:t>
            </a:r>
          </a:p>
          <a:p>
            <a:pPr lvl="1">
              <a:lnSpc>
                <a:spcPct val="150000"/>
              </a:lnSpc>
            </a:pPr>
            <a:r>
              <a:rPr lang="en-US" altLang="en-US" sz="2200" dirty="0"/>
              <a:t> OS resources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xmlns="" id="{99AFB161-ED93-4730-90CF-60C15CF1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22221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xmlns="" id="{D036A6A0-4CE5-4725-A8D1-F915FCFB1B9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02433" y="1163638"/>
            <a:ext cx="7912359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Concurrent execution on single-core system: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pPr>
              <a:buFontTx/>
              <a:buNone/>
            </a:pPr>
            <a:endParaRPr lang="en-US" altLang="en-US" b="1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en-US" b="1" dirty="0"/>
              <a:t>Parallelism on a multi-core system:</a:t>
            </a:r>
          </a:p>
          <a:p>
            <a:endParaRPr lang="en-US" altLang="en-US" b="1" dirty="0"/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xmlns="" id="{823F49F0-4145-4731-B6A8-7F150BB63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1830388"/>
            <a:ext cx="7799387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>
            <a:extLst>
              <a:ext uri="{FF2B5EF4-FFF2-40B4-BE49-F238E27FC236}">
                <a16:creationId xmlns:a16="http://schemas.microsoft.com/office/drawing/2014/main" xmlns="" id="{B2355580-5738-4BF5-8926-EC91E28B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3647589"/>
            <a:ext cx="46926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xmlns="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xmlns="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Threads are about concurrency and parallelism</a:t>
            </a:r>
          </a:p>
          <a:p>
            <a:pPr>
              <a:lnSpc>
                <a:spcPct val="150000"/>
              </a:lnSpc>
            </a:pPr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pPr>
              <a:lnSpc>
                <a:spcPct val="150000"/>
              </a:lnSpc>
            </a:pPr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Single processor / core, scheduler providing concurrency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xmlns="" id="{CAD927E8-64DE-4671-A690-608A4563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13537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Multicore Programming</a:t>
            </a:r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xmlns="" id="{9FB1F3DE-869C-4D7F-9A3F-53A8F1DC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7156450" cy="4530725"/>
          </a:xfrm>
        </p:spPr>
        <p:txBody>
          <a:bodyPr/>
          <a:lstStyle/>
          <a:p>
            <a:r>
              <a:rPr lang="en-US" altLang="en-US" dirty="0"/>
              <a:t>Types of parallelism </a:t>
            </a:r>
          </a:p>
          <a:p>
            <a:pPr marL="690563"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 parallelism </a:t>
            </a:r>
            <a:r>
              <a:rPr lang="en-US" altLang="en-US" dirty="0"/>
              <a:t>– distributes subsets of the same data across multiple cores, same operation on each</a:t>
            </a:r>
            <a:br>
              <a:rPr lang="en-US" altLang="en-US" dirty="0"/>
            </a:br>
            <a:r>
              <a:rPr lang="en-US" altLang="en-US" sz="1800" dirty="0">
                <a:solidFill>
                  <a:srgbClr val="FF0000"/>
                </a:solidFill>
              </a:rPr>
              <a:t>Ex: summing elements of a length-</a:t>
            </a:r>
            <a:r>
              <a:rPr lang="en-US" altLang="en-US" sz="1800" i="1" dirty="0">
                <a:solidFill>
                  <a:srgbClr val="FF0000"/>
                </a:solidFill>
              </a:rPr>
              <a:t>N </a:t>
            </a:r>
            <a:r>
              <a:rPr lang="en-US" altLang="en-US" sz="1800" dirty="0">
                <a:solidFill>
                  <a:srgbClr val="FF0000"/>
                </a:solidFill>
              </a:rPr>
              <a:t>array</a:t>
            </a:r>
            <a:r>
              <a:rPr lang="en-US" altLang="en-US" sz="1800" dirty="0"/>
              <a:t> </a:t>
            </a:r>
          </a:p>
          <a:p>
            <a:pPr marL="690563" lvl="2" indent="166688"/>
            <a:r>
              <a:rPr lang="en-US" altLang="en-US" sz="1800" dirty="0"/>
              <a:t>Divide array into multiple subarrays, each thread perform summation on the assigned subarray.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pPr lvl="1"/>
            <a:r>
              <a:rPr lang="en-US" altLang="en-US" sz="2000" dirty="0"/>
              <a:t>distributing tasks (threads) across cores, each thread performing </a:t>
            </a:r>
            <a:r>
              <a:rPr lang="en-US" altLang="en-US" sz="2000" u="sng" dirty="0"/>
              <a:t>unique operation</a:t>
            </a:r>
            <a:r>
              <a:rPr lang="en-US" altLang="en-US" sz="2000" dirty="0"/>
              <a:t>. </a:t>
            </a:r>
            <a:r>
              <a:rPr lang="en-US" altLang="en-US" sz="2000" dirty="0">
                <a:solidFill>
                  <a:srgbClr val="FF0000"/>
                </a:solidFill>
              </a:rPr>
              <a:t>Different threads may use same data or distinct data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Ex: one thread performs summation and another thread perform multiplication</a:t>
            </a:r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b="1" dirty="0">
                <a:solidFill>
                  <a:srgbClr val="FF0000"/>
                </a:solidFill>
              </a:rPr>
              <a:t>Hybrid Data-and-Task parallelism </a:t>
            </a:r>
            <a:r>
              <a:rPr lang="en-US" altLang="en-US" dirty="0">
                <a:solidFill>
                  <a:srgbClr val="FF0000"/>
                </a:solidFill>
              </a:rPr>
              <a:t>in practice – 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Ex: sorting and summing a length-N array</a:t>
            </a:r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0055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xmlns="" id="{CB64F3E7-BE56-4BF5-89DF-866E7EA8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81242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xmlns="" id="{AEFC87E0-114C-4BFC-8B34-FD5EF6B87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multicore architectures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Challenges (1/4)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600" dirty="0"/>
              <a:t>With a single-core CPU, threads are scheduled by a scheduler and can only run one at a time. </a:t>
            </a:r>
          </a:p>
          <a:p>
            <a:r>
              <a:rPr lang="en-US" altLang="en-US" sz="1600" dirty="0"/>
              <a:t>With a multicore CPU, multiple threads may run at the same time, one on each core. </a:t>
            </a:r>
          </a:p>
          <a:p>
            <a:r>
              <a:rPr lang="en-US" altLang="en-US" sz="1600" dirty="0"/>
              <a:t>Therefore, system design becomes more complex than one may expect. </a:t>
            </a:r>
          </a:p>
          <a:p>
            <a:pPr>
              <a:lnSpc>
                <a:spcPct val="150000"/>
              </a:lnSpc>
            </a:pPr>
            <a:r>
              <a:rPr lang="en-US" altLang="en-US" sz="1600" b="1" dirty="0">
                <a:solidFill>
                  <a:srgbClr val="3366FF"/>
                </a:solidFill>
              </a:rPr>
              <a:t>Multicore</a:t>
            </a:r>
            <a:r>
              <a:rPr lang="en-US" altLang="en-US" sz="1600" dirty="0"/>
              <a:t> or </a:t>
            </a:r>
            <a:r>
              <a:rPr lang="en-US" altLang="en-US" sz="1600" b="1" dirty="0">
                <a:solidFill>
                  <a:srgbClr val="3366FF"/>
                </a:solidFill>
              </a:rPr>
              <a:t>multiprocessor</a:t>
            </a:r>
            <a:r>
              <a:rPr lang="en-US" altLang="en-US" sz="1600" dirty="0"/>
              <a:t> systems putting pressure on programmers, challenges include: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/>
              <a:t>Dividing activities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/>
              <a:t>Balance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/>
              <a:t>Data splitting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/>
              <a:t>Data dependency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/>
              <a:t>Testing and debugging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7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Challenges (1,2/4)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 dirty="0">
                <a:solidFill>
                  <a:srgbClr val="FF0000"/>
                </a:solidFill>
              </a:rPr>
              <a:t>Dividing Activities</a:t>
            </a:r>
            <a:r>
              <a:rPr lang="en-US" altLang="en-US" b="1" dirty="0">
                <a:solidFill>
                  <a:srgbClr val="FF0000"/>
                </a:solidFill>
              </a:rPr>
              <a:t>: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en-US" dirty="0"/>
              <a:t>Since each thread can run on a core, one must study the problem in hand so that program activities can be divided and run concurrently. </a:t>
            </a:r>
          </a:p>
          <a:p>
            <a:r>
              <a:rPr lang="en-US" altLang="en-US" dirty="0"/>
              <a:t>Matrix multiplication is a good example.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b="1" i="1" kern="0" dirty="0">
                <a:solidFill>
                  <a:srgbClr val="FF0000"/>
                </a:solidFill>
              </a:rPr>
              <a:t>Balance: </a:t>
            </a:r>
          </a:p>
          <a:p>
            <a:pPr lvl="1"/>
            <a:r>
              <a:rPr lang="en-US" altLang="en-US" kern="0" dirty="0"/>
              <a:t>Make sure that each thread has equal contribution, if possible, to the whole computation. </a:t>
            </a:r>
          </a:p>
          <a:p>
            <a:endParaRPr lang="en-US" altLang="en-US" kern="0" dirty="0"/>
          </a:p>
          <a:p>
            <a:pPr lvl="1"/>
            <a:r>
              <a:rPr lang="en-US" altLang="en-US" kern="0" dirty="0"/>
              <a:t>If an insignificant thread runs frequently, occupying a core, other more useful threads would have less chance to run. 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CB7170D-CFC5-2195-C0D1-7BEB387B4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032" y="3006463"/>
            <a:ext cx="2970162" cy="133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4784BE4B-F113-C188-6850-0A8D1A5B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0"/>
          <a:stretch>
            <a:fillRect/>
          </a:stretch>
        </p:blipFill>
        <p:spPr bwMode="auto">
          <a:xfrm>
            <a:off x="4785360" y="3206738"/>
            <a:ext cx="3112872" cy="94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xmlns="" id="{8532A910-AB56-8035-D88E-8580F9947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6548" y="4180661"/>
            <a:ext cx="5230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 b="1" dirty="0">
                <a:solidFill>
                  <a:srgbClr val="FF0000"/>
                </a:solidFill>
                <a:latin typeface="+mn-lt"/>
              </a:rPr>
              <a:t>We may create a thread for each </a:t>
            </a:r>
            <a:r>
              <a:rPr kumimoji="0" lang="en-US" altLang="en-US" sz="1600" b="1" dirty="0" err="1">
                <a:solidFill>
                  <a:srgbClr val="FF0000"/>
                </a:solidFill>
                <a:latin typeface="+mn-lt"/>
              </a:rPr>
              <a:t>C</a:t>
            </a:r>
            <a:r>
              <a:rPr kumimoji="0" lang="en-US" altLang="en-US" sz="1600" b="1" baseline="-25000" dirty="0" err="1">
                <a:solidFill>
                  <a:srgbClr val="FF0000"/>
                </a:solidFill>
                <a:latin typeface="+mn-lt"/>
              </a:rPr>
              <a:t>i,j</a:t>
            </a:r>
            <a:r>
              <a:rPr kumimoji="0" lang="en-US" altLang="en-US" sz="1600" b="1" dirty="0">
                <a:solidFill>
                  <a:srgbClr val="FF0000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86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xmlns="" id="{203D3746-8758-479C-93A3-DC90B12F6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xmlns="" id="{BE2970C8-8537-47B0-BAC1-E14D29076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Overview</a:t>
            </a:r>
          </a:p>
          <a:p>
            <a:r>
              <a:rPr lang="en-US" altLang="en-US"/>
              <a:t>Multicore Programming</a:t>
            </a:r>
          </a:p>
          <a:p>
            <a:r>
              <a:rPr lang="en-US" altLang="en-US"/>
              <a:t>Multithreading Models</a:t>
            </a:r>
          </a:p>
          <a:p>
            <a:r>
              <a:rPr lang="en-US" altLang="en-US"/>
              <a:t>Thread Libraries</a:t>
            </a:r>
          </a:p>
          <a:p>
            <a:r>
              <a:rPr lang="en-US" altLang="en-US"/>
              <a:t>Implicit Threading</a:t>
            </a:r>
          </a:p>
          <a:p>
            <a:r>
              <a:rPr lang="en-US" altLang="en-US"/>
              <a:t>Threading Issues</a:t>
            </a:r>
          </a:p>
          <a:p>
            <a:r>
              <a:rPr lang="en-US" altLang="en-US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Challenges (3/4)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130" y="1163637"/>
            <a:ext cx="7727950" cy="4530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 i="1" dirty="0">
                <a:solidFill>
                  <a:srgbClr val="FF0000"/>
                </a:solidFill>
              </a:rPr>
              <a:t>Data Splitting</a:t>
            </a:r>
            <a:r>
              <a:rPr lang="en-US" altLang="en-US" b="1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Data may also be split into different sections so that each of which can be processed separately.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Quicksort is an example. 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After partitioning, the two sections can be sorted separately.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solidFill>
                  <a:srgbClr val="FF0000"/>
                </a:solidFill>
                <a:latin typeface="+mn-lt"/>
              </a:rPr>
              <a:t>After partitioning a[L..U] into a[L..M-1] and a[M+1..U], we may create two threads, one for each section.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solidFill>
                  <a:srgbClr val="FF0000"/>
                </a:solidFill>
                <a:latin typeface="+mn-lt"/>
              </a:rPr>
              <a:t>Then, each thread sorts its own section.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79DA41D5-DF2B-31AA-908C-0D8DD5C49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3721577"/>
            <a:ext cx="39878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005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Challenges (4/5)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 i="1" dirty="0">
                <a:solidFill>
                  <a:srgbClr val="FF0000"/>
                </a:solidFill>
              </a:rPr>
              <a:t>Data Dependency</a:t>
            </a:r>
            <a:r>
              <a:rPr lang="en-US" altLang="en-US" b="1" dirty="0">
                <a:solidFill>
                  <a:srgbClr val="FF0000"/>
                </a:solidFill>
              </a:rPr>
              <a:t>:</a:t>
            </a:r>
            <a:r>
              <a:rPr lang="en-US" alt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dirty="0"/>
              <a:t>Watch for data items that are used by different threads. For example, two threads may update a common variable at the same time. 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Should this happen, unexpected results may occur. As a result, the execution of threads has to be </a:t>
            </a:r>
            <a:r>
              <a:rPr lang="en-US" altLang="en-US" b="1" i="1" dirty="0">
                <a:solidFill>
                  <a:srgbClr val="FF0000"/>
                </a:solidFill>
              </a:rPr>
              <a:t>synchronized</a:t>
            </a:r>
            <a:r>
              <a:rPr lang="en-US" altLang="en-US" i="1" dirty="0"/>
              <a:t> </a:t>
            </a:r>
            <a:r>
              <a:rPr lang="en-US" altLang="en-US" dirty="0"/>
              <a:t>so that only one thread can update a shared variable at any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8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Programming Challenges (5/5)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b="1" i="1" kern="0" dirty="0">
                <a:solidFill>
                  <a:srgbClr val="FF0000"/>
                </a:solidFill>
              </a:rPr>
              <a:t>Testing and Debugging</a:t>
            </a:r>
            <a:r>
              <a:rPr lang="en-US" altLang="en-US" b="1" kern="0" dirty="0">
                <a:solidFill>
                  <a:srgbClr val="FF0000"/>
                </a:solidFill>
              </a:rPr>
              <a:t>:</a:t>
            </a:r>
            <a:r>
              <a:rPr lang="en-US" altLang="en-US" b="1" kern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en-US" kern="0" dirty="0"/>
              <a:t>The behavior of a threaded program is </a:t>
            </a:r>
            <a:r>
              <a:rPr lang="en-US" altLang="en-US" i="1" kern="0" dirty="0">
                <a:solidFill>
                  <a:srgbClr val="FF0000"/>
                </a:solidFill>
              </a:rPr>
              <a:t>dynamic</a:t>
            </a:r>
            <a:r>
              <a:rPr lang="en-US" altLang="en-US" kern="0" dirty="0"/>
              <a:t>. A bug that appears in this test run may not occur in the next. Some bugs may never surface throughout the life-span of a threaded program, or may appear at an unexpected time. </a:t>
            </a:r>
          </a:p>
          <a:p>
            <a:pPr lvl="1">
              <a:lnSpc>
                <a:spcPct val="150000"/>
              </a:lnSpc>
            </a:pPr>
            <a:r>
              <a:rPr lang="en-US" altLang="en-US" kern="0" dirty="0"/>
              <a:t>Some debugging issues (e.g., race condition – updating a shared resource at the same time, and system deadlock) do not have efficient solutions.</a:t>
            </a:r>
          </a:p>
          <a:p>
            <a:pPr>
              <a:lnSpc>
                <a:spcPct val="150000"/>
              </a:lnSpc>
            </a:pPr>
            <a:r>
              <a:rPr lang="en-US" altLang="en-US" kern="0" dirty="0"/>
              <a:t>Thus, testing and debugging is an art, and requires a careful design and planning. </a:t>
            </a:r>
          </a:p>
        </p:txBody>
      </p:sp>
    </p:spTree>
    <p:extLst>
      <p:ext uri="{BB962C8B-B14F-4D97-AF65-F5344CB8AC3E}">
        <p14:creationId xmlns:p14="http://schemas.microsoft.com/office/powerpoint/2010/main" val="1423142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Threads and 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90" y="979488"/>
            <a:ext cx="7727950" cy="45307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600" dirty="0"/>
              <a:t>Most modern OS’s (Mac OS, Windows, UNIX) support two entities: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>
                <a:solidFill>
                  <a:srgbClr val="FF0000"/>
                </a:solidFill>
              </a:rPr>
              <a:t>the process</a:t>
            </a:r>
            <a:r>
              <a:rPr lang="en-US" altLang="en-US" sz="1600" dirty="0"/>
              <a:t>, which defines the address space and general process attributes (such as open files, etc.)</a:t>
            </a:r>
          </a:p>
          <a:p>
            <a:pPr lvl="1">
              <a:lnSpc>
                <a:spcPct val="150000"/>
              </a:lnSpc>
            </a:pPr>
            <a:r>
              <a:rPr lang="en-US" altLang="en-US" sz="1600" b="1" dirty="0">
                <a:solidFill>
                  <a:srgbClr val="FF0000"/>
                </a:solidFill>
              </a:rPr>
              <a:t>the thread</a:t>
            </a:r>
            <a:r>
              <a:rPr lang="en-US" altLang="en-US" sz="1600" dirty="0"/>
              <a:t>, which defines a sequential execution stream within a process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A thread is bound to a single process / address space</a:t>
            </a:r>
          </a:p>
          <a:p>
            <a:pPr lvl="1">
              <a:lnSpc>
                <a:spcPct val="150000"/>
              </a:lnSpc>
            </a:pPr>
            <a:r>
              <a:rPr lang="en-US" altLang="en-US" sz="1600" dirty="0"/>
              <a:t>address spaces, however, can have multiple threads executing within them</a:t>
            </a:r>
          </a:p>
          <a:p>
            <a:pPr lvl="1">
              <a:lnSpc>
                <a:spcPct val="150000"/>
              </a:lnSpc>
            </a:pPr>
            <a:r>
              <a:rPr lang="en-US" altLang="en-US" sz="1600" dirty="0"/>
              <a:t>sharing data between threads is cheap: all see the same address space</a:t>
            </a:r>
          </a:p>
          <a:p>
            <a:pPr lvl="1">
              <a:lnSpc>
                <a:spcPct val="150000"/>
              </a:lnSpc>
            </a:pPr>
            <a:r>
              <a:rPr lang="en-US" altLang="en-US" sz="1600" dirty="0"/>
              <a:t>creating threads is cheap too!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Threads become the unit of scheduling</a:t>
            </a:r>
          </a:p>
          <a:p>
            <a:pPr lvl="1">
              <a:lnSpc>
                <a:spcPct val="150000"/>
              </a:lnSpc>
            </a:pPr>
            <a:r>
              <a:rPr lang="en-US" altLang="en-US" sz="1600" dirty="0"/>
              <a:t>processes / address spaces are just containers in which threads execute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753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_01.pdf">
            <a:extLst>
              <a:ext uri="{FF2B5EF4-FFF2-40B4-BE49-F238E27FC236}">
                <a16:creationId xmlns:a16="http://schemas.microsoft.com/office/drawing/2014/main" xmlns="" id="{50A28126-8501-8F71-DD25-9B6E7F2F4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365250"/>
            <a:ext cx="688498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98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with multiple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90" y="979488"/>
            <a:ext cx="772795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rgbClr val="FF0000"/>
                </a:solidFill>
              </a:rPr>
              <a:t>Per process items:</a:t>
            </a:r>
            <a:r>
              <a:rPr lang="en-US" altLang="en-US" sz="1600" dirty="0"/>
              <a:t> Address space, global variables, open files, open files, child processes, pending alarms, signals and signal handlers, accounting information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600" dirty="0">
                <a:solidFill>
                  <a:srgbClr val="FF0000"/>
                </a:solidFill>
              </a:rPr>
              <a:t>Per thread items:</a:t>
            </a:r>
            <a:r>
              <a:rPr lang="en-US" altLang="en-US" sz="1600" dirty="0"/>
              <a:t> Program counter, Registers, Stack, state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4C9E038-4885-2055-2EE8-5CA5F7B9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24" y="2427287"/>
            <a:ext cx="61912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3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ACFCBC-7226-CC6E-D7EE-C3E30E84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768AA9B-3695-96D1-283C-95FC0375F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4" t="19669" r="29104" b="17149"/>
          <a:stretch/>
        </p:blipFill>
        <p:spPr>
          <a:xfrm>
            <a:off x="457200" y="1219795"/>
            <a:ext cx="3524295" cy="3212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EEBB03-D18E-EF03-4D72-71656B8D5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4" t="17281" r="19403" b="7856"/>
          <a:stretch/>
        </p:blipFill>
        <p:spPr>
          <a:xfrm>
            <a:off x="4124416" y="2900680"/>
            <a:ext cx="4855250" cy="333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ACFCBC-7226-CC6E-D7EE-C3E30E84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 with two 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397A42-C216-3DC2-C1F3-235161DFD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10" y="1200432"/>
            <a:ext cx="1581719" cy="468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48AD2D-8386-B53E-E1A1-1CFAB399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2E45D2-4568-2479-F822-3EA7F5BA4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90" y="979488"/>
            <a:ext cx="7727950" cy="4530725"/>
          </a:xfrm>
        </p:spPr>
        <p:txBody>
          <a:bodyPr/>
          <a:lstStyle/>
          <a:p>
            <a:r>
              <a:rPr lang="en-US" altLang="en-US" dirty="0"/>
              <a:t>Process info (</a:t>
            </a:r>
            <a:r>
              <a:rPr lang="en-US" altLang="en-US" b="1" i="1" dirty="0">
                <a:solidFill>
                  <a:srgbClr val="C00000"/>
                </a:solidFill>
              </a:rPr>
              <a:t>Process Control Block</a:t>
            </a:r>
            <a:r>
              <a:rPr lang="en-US" altLang="en-US" dirty="0"/>
              <a:t>) contains one or more </a:t>
            </a:r>
            <a:r>
              <a:rPr lang="en-US" altLang="en-US" b="1" i="1" dirty="0">
                <a:solidFill>
                  <a:srgbClr val="C00000"/>
                </a:solidFill>
              </a:rPr>
              <a:t>Thread Control Blocks</a:t>
            </a:r>
            <a:r>
              <a:rPr lang="en-US" altLang="en-US" dirty="0"/>
              <a:t> (TCB): </a:t>
            </a:r>
          </a:p>
          <a:p>
            <a:pPr lvl="1"/>
            <a:r>
              <a:rPr lang="en-US" altLang="en-US" dirty="0"/>
              <a:t>Thread ID </a:t>
            </a:r>
          </a:p>
          <a:p>
            <a:pPr lvl="1"/>
            <a:r>
              <a:rPr lang="en-US" altLang="en-US" dirty="0"/>
              <a:t>Saved registers </a:t>
            </a:r>
          </a:p>
          <a:p>
            <a:pPr lvl="1"/>
            <a:r>
              <a:rPr lang="en-US" altLang="en-US" dirty="0"/>
              <a:t>Other per-thread info (e.g., scheduling parameters)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C082ACFB-46BD-B667-A708-B343535C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1" t="45424" r="17435" b="9152"/>
          <a:stretch>
            <a:fillRect/>
          </a:stretch>
        </p:blipFill>
        <p:spPr bwMode="auto">
          <a:xfrm>
            <a:off x="1365250" y="3082925"/>
            <a:ext cx="620395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6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Amdahl's Law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15" y="2541588"/>
            <a:ext cx="2850535" cy="104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31" y="3741488"/>
            <a:ext cx="7277854" cy="197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9569" y="1132960"/>
            <a:ext cx="77020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sz="2000" dirty="0">
                <a:latin typeface="+mn-lt"/>
                <a:cs typeface="ＭＳ Ｐゴシック" charset="-128"/>
              </a:rPr>
              <a:t>Amdahl's Law is </a:t>
            </a:r>
            <a:r>
              <a:rPr kumimoji="1" lang="en-US" sz="2000" dirty="0">
                <a:latin typeface="+mn-lt"/>
                <a:cs typeface="ＭＳ Ｐゴシック" charset="-128"/>
              </a:rPr>
              <a:t>a principle that describes the potential speedup of a task when a portion of it is parallelized. It helps determine the theoretical maximum improvement in performance when using multiple processors. The law is mathematically expressed as:</a:t>
            </a:r>
          </a:p>
        </p:txBody>
      </p:sp>
    </p:spTree>
    <p:extLst>
      <p:ext uri="{BB962C8B-B14F-4D97-AF65-F5344CB8AC3E}">
        <p14:creationId xmlns:p14="http://schemas.microsoft.com/office/powerpoint/2010/main" val="322328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xmlns="" id="{F4FAEF8D-141E-4014-81C2-5AD32F55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xmlns="" id="{69649437-64F3-4573-8F48-4963AC5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dirty="0"/>
              <a:t>Identify the basic components of a thread, and contrast threads and processes</a:t>
            </a:r>
          </a:p>
          <a:p>
            <a:r>
              <a:rPr lang="en-US" altLang="en-US" dirty="0"/>
              <a:t>Describe the benefits and challenges of </a:t>
            </a:r>
            <a:r>
              <a:rPr lang="en-US" altLang="en-US" dirty="0" err="1"/>
              <a:t>designng</a:t>
            </a:r>
            <a:r>
              <a:rPr lang="en-US" altLang="en-US" dirty="0"/>
              <a:t> multithreaded applications</a:t>
            </a:r>
          </a:p>
          <a:p>
            <a:r>
              <a:rPr lang="en-US" altLang="en-US" dirty="0"/>
              <a:t>Illustrate different approaches to implicit threading including thread pools, fork-join, and Grand Central Dispatch</a:t>
            </a:r>
          </a:p>
          <a:p>
            <a:r>
              <a:rPr lang="en-US" altLang="en-US" dirty="0"/>
              <a:t>Describe how the Windows and Linux operating systems represent threads</a:t>
            </a:r>
          </a:p>
          <a:p>
            <a:r>
              <a:rPr lang="en-US" altLang="en-US" dirty="0"/>
              <a:t>Designing multithreaded applications using the </a:t>
            </a:r>
            <a:r>
              <a:rPr lang="en-US" altLang="en-US" dirty="0" err="1"/>
              <a:t>Pthreads</a:t>
            </a:r>
            <a:r>
              <a:rPr lang="en-US" altLang="en-US" dirty="0"/>
              <a:t>, Java, and Windows threading APIs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5" y="1219200"/>
            <a:ext cx="8742409" cy="48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25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Extracts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matter how many processors we add, the maximum speedup is </a:t>
            </a:r>
            <a:r>
              <a:rPr lang="en-US" sz="2000" b="1" dirty="0"/>
              <a:t>limited</a:t>
            </a:r>
            <a:r>
              <a:rPr lang="en-US" sz="2000" dirty="0"/>
              <a:t> by the sequential portion (1−</a:t>
            </a:r>
            <a:r>
              <a:rPr lang="en-US" sz="2000" dirty="0" smtClean="0"/>
              <a:t>P). </a:t>
            </a:r>
          </a:p>
          <a:p>
            <a:r>
              <a:rPr lang="en-US" sz="2000" dirty="0" smtClean="0"/>
              <a:t>If </a:t>
            </a:r>
            <a:r>
              <a:rPr lang="en-US" sz="2000" b="1" dirty="0"/>
              <a:t>100% of a task were parallelizable</a:t>
            </a:r>
            <a:r>
              <a:rPr lang="en-US" sz="2000" dirty="0"/>
              <a:t>, speedup would be proportional to NNN, but in reality, some portion always remains sequential.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law shows </a:t>
            </a:r>
            <a:r>
              <a:rPr lang="en-US" sz="2000" b="1" dirty="0"/>
              <a:t>diminishing returns</a:t>
            </a:r>
            <a:r>
              <a:rPr lang="en-US" sz="2000" dirty="0"/>
              <a:t>: beyond a certain point, adding more processors has a minimal effect on performance.</a:t>
            </a:r>
          </a:p>
        </p:txBody>
      </p:sp>
    </p:spTree>
    <p:extLst>
      <p:ext uri="{BB962C8B-B14F-4D97-AF65-F5344CB8AC3E}">
        <p14:creationId xmlns:p14="http://schemas.microsoft.com/office/powerpoint/2010/main" val="237469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xmlns="" id="{8081C5BE-54CB-4060-BFB3-18429EA462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96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6A1AEDCB-DDB2-4B98-87D9-BFA079D3CF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S</a:t>
            </a:r>
            <a:r>
              <a:rPr lang="en-US" altLang="en-US" dirty="0">
                <a:cs typeface="ＭＳ Ｐゴシック" charset="-128"/>
              </a:rPr>
              <a:t> is serial portion</a:t>
            </a:r>
          </a:p>
          <a:p>
            <a:pPr>
              <a:defRPr/>
            </a:pP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processing cores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As </a:t>
            </a:r>
            <a:r>
              <a:rPr lang="en-US" altLang="en-US" i="1" dirty="0">
                <a:cs typeface="ＭＳ Ｐゴシック" charset="-128"/>
              </a:rPr>
              <a:t>N</a:t>
            </a:r>
            <a:r>
              <a:rPr lang="en-US" altLang="en-US" dirty="0">
                <a:cs typeface="ＭＳ Ｐゴシック" charset="-128"/>
              </a:rPr>
              <a:t> approaches infinity, speedup approaches 1 / </a:t>
            </a:r>
            <a:r>
              <a:rPr lang="en-US" altLang="en-US" i="1" dirty="0">
                <a:cs typeface="ＭＳ Ｐゴシック" charset="-128"/>
              </a:rPr>
              <a:t>S</a:t>
            </a:r>
          </a:p>
          <a:p>
            <a:pPr>
              <a:buFont typeface="Monotype Sorts" pitchFamily="-84" charset="2"/>
              <a:buNone/>
              <a:defRPr/>
            </a:pPr>
            <a:r>
              <a:rPr lang="en-US" altLang="en-US" b="1" dirty="0">
                <a:cs typeface="ＭＳ Ｐゴシック" charset="-128"/>
              </a:rPr>
              <a:t/>
            </a:r>
            <a:br>
              <a:rPr lang="en-US" altLang="en-US" b="1" dirty="0">
                <a:cs typeface="ＭＳ Ｐゴシック" charset="-128"/>
              </a:rPr>
            </a:br>
            <a:r>
              <a:rPr lang="en-US" altLang="en-US" b="1" dirty="0">
                <a:cs typeface="ＭＳ Ｐゴシック" charset="-128"/>
              </a:rPr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But does the law take into account contemporary multicore systems?</a:t>
            </a:r>
          </a:p>
        </p:txBody>
      </p:sp>
      <p:pic>
        <p:nvPicPr>
          <p:cNvPr id="25603" name="Picture 1" descr="Screen Shot 2012-12-04 at 7.54.07 PM.png">
            <a:extLst>
              <a:ext uri="{FF2B5EF4-FFF2-40B4-BE49-F238E27FC236}">
                <a16:creationId xmlns:a16="http://schemas.microsoft.com/office/drawing/2014/main" xmlns="" id="{73692B8D-A89E-4AD0-A1E3-ED895D4F4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117" y="2597182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xmlns="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13C565-EBEF-A13F-29E7-B1BAC865CCEE}"/>
              </a:ext>
            </a:extLst>
          </p:cNvPr>
          <p:cNvSpPr txBox="1"/>
          <p:nvPr/>
        </p:nvSpPr>
        <p:spPr>
          <a:xfrm>
            <a:off x="1116418" y="1024131"/>
            <a:ext cx="75703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interesting fact about Amdahl’s Law is that as N approaches infinity, the speedup converges to 1∕S. For example, if 50 percent of an application</a:t>
            </a:r>
          </a:p>
          <a:p>
            <a:r>
              <a:rPr lang="en-US" dirty="0"/>
              <a:t>is performed serially, the maximum speedup is 2.0 times, regardless of the</a:t>
            </a:r>
          </a:p>
          <a:p>
            <a:r>
              <a:rPr lang="en-US" dirty="0"/>
              <a:t>number of processing cores we add. This is the fundamental principle behind Amdahl’s Law: the serial portion of an application can have </a:t>
            </a:r>
            <a:r>
              <a:rPr lang="en-US"/>
              <a:t>a disproportionate </a:t>
            </a:r>
            <a:r>
              <a:rPr lang="en-US" dirty="0"/>
              <a:t>effect on the performance we gain by adding additional computing cores.</a:t>
            </a:r>
          </a:p>
        </p:txBody>
      </p:sp>
    </p:spTree>
    <p:extLst>
      <p:ext uri="{BB962C8B-B14F-4D97-AF65-F5344CB8AC3E}">
        <p14:creationId xmlns:p14="http://schemas.microsoft.com/office/powerpoint/2010/main" val="219810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xmlns="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pic>
        <p:nvPicPr>
          <p:cNvPr id="27650" name="Picture 3">
            <a:extLst>
              <a:ext uri="{FF2B5EF4-FFF2-40B4-BE49-F238E27FC236}">
                <a16:creationId xmlns:a16="http://schemas.microsoft.com/office/drawing/2014/main" xmlns="" id="{9173F832-D0B8-4682-8422-824AC9A2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1411288"/>
            <a:ext cx="527685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2A3B0A-828A-9673-85E5-AB8FFCB39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F94FA4-572F-820D-123E-0F80D013A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12222"/>
            <a:ext cx="7727950" cy="4530725"/>
          </a:xfrm>
        </p:spPr>
        <p:txBody>
          <a:bodyPr/>
          <a:lstStyle/>
          <a:p>
            <a:r>
              <a:rPr lang="en-US" altLang="en-US" dirty="0"/>
              <a:t>Consider a program that is 50% Serial and 50% parallel. The number of cores are increased from N = 2 to N = 4. Calculate the speedup according to Amdahl’s law.</a:t>
            </a:r>
          </a:p>
          <a:p>
            <a:r>
              <a:rPr lang="en-US" dirty="0"/>
              <a:t>Q2: how would you differentiate between concurrent and parallelism</a:t>
            </a:r>
          </a:p>
          <a:p>
            <a:r>
              <a:rPr lang="en-US" dirty="0"/>
              <a:t>What </a:t>
            </a:r>
            <a:r>
              <a:rPr lang="en-US"/>
              <a:t>are the basic </a:t>
            </a:r>
            <a:r>
              <a:rPr lang="en-US" dirty="0"/>
              <a:t>programing challenges faced due to multicore environment.</a:t>
            </a:r>
          </a:p>
        </p:txBody>
      </p:sp>
    </p:spTree>
    <p:extLst>
      <p:ext uri="{BB962C8B-B14F-4D97-AF65-F5344CB8AC3E}">
        <p14:creationId xmlns:p14="http://schemas.microsoft.com/office/powerpoint/2010/main" val="924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xmlns="" id="{681CBC2B-DB28-4332-A1D1-A5123743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/>
              <a:t>Amdahl’s Law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13C565-EBEF-A13F-29E7-B1BAC865CCEE}"/>
              </a:ext>
            </a:extLst>
          </p:cNvPr>
          <p:cNvSpPr txBox="1"/>
          <p:nvPr/>
        </p:nvSpPr>
        <p:spPr>
          <a:xfrm>
            <a:off x="1116418" y="1024131"/>
            <a:ext cx="64486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an example, assume we have an application that is 75 percent parallel and 25 percent serial. If we run this application on a system with two processing</a:t>
            </a:r>
          </a:p>
          <a:p>
            <a:r>
              <a:rPr lang="en-US" dirty="0"/>
              <a:t>cores, we can get a speedup of 1.6 times. </a:t>
            </a:r>
          </a:p>
          <a:p>
            <a:r>
              <a:rPr lang="en-US" dirty="0"/>
              <a:t>If we add two additional cores (for a total of four), the speedup is 2.28 times. </a:t>
            </a:r>
          </a:p>
        </p:txBody>
      </p:sp>
    </p:spTree>
    <p:extLst>
      <p:ext uri="{BB962C8B-B14F-4D97-AF65-F5344CB8AC3E}">
        <p14:creationId xmlns:p14="http://schemas.microsoft.com/office/powerpoint/2010/main" val="34606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xmlns="" id="{30A3DCFF-94B3-4FFC-B2A6-FE43AD179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29606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User Threads and Kernel Threads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xmlns="" id="{BA746B80-CDA4-4092-8028-5DF704038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1043483"/>
            <a:ext cx="7727950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 threads </a:t>
            </a:r>
            <a:r>
              <a:rPr lang="en-US" altLang="en-US" dirty="0"/>
              <a:t>- management done by user-level threads library</a:t>
            </a:r>
          </a:p>
          <a:p>
            <a:r>
              <a:rPr lang="en-US" altLang="en-US" dirty="0"/>
              <a:t>Support for threads either at user level or kernel level</a:t>
            </a:r>
          </a:p>
          <a:p>
            <a:r>
              <a:rPr lang="en-US" altLang="en-US" dirty="0"/>
              <a:t>Three primary thread libraries:</a:t>
            </a:r>
          </a:p>
          <a:p>
            <a:pPr lvl="1"/>
            <a:r>
              <a:rPr lang="en-US" altLang="en-US" dirty="0"/>
              <a:t> </a:t>
            </a:r>
            <a:r>
              <a:rPr lang="en-US" altLang="en-US" sz="1600" dirty="0"/>
              <a:t>POSIX </a:t>
            </a:r>
            <a:r>
              <a:rPr lang="en-US" altLang="en-US" sz="1600" b="1" dirty="0" err="1">
                <a:solidFill>
                  <a:srgbClr val="006699"/>
                </a:solidFill>
                <a:latin typeface="+mj-lt"/>
              </a:rPr>
              <a:t>Pthreads</a:t>
            </a:r>
            <a:endParaRPr lang="en-US" altLang="en-US" sz="1600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sz="1600" dirty="0"/>
              <a:t> Windows threads</a:t>
            </a:r>
          </a:p>
          <a:p>
            <a:pPr lvl="1"/>
            <a:r>
              <a:rPr lang="en-US" altLang="en-US" sz="1600" dirty="0"/>
              <a:t> Java threads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Kernel threads </a:t>
            </a:r>
            <a:r>
              <a:rPr lang="en-US" altLang="en-US" dirty="0"/>
              <a:t>- Supported by the Kernel</a:t>
            </a:r>
          </a:p>
          <a:p>
            <a:r>
              <a:rPr lang="en-US" altLang="en-US" dirty="0"/>
              <a:t>Directly mange by OS</a:t>
            </a:r>
          </a:p>
          <a:p>
            <a:r>
              <a:rPr lang="en-US" altLang="en-US" dirty="0"/>
              <a:t>Examples – virtually all general-purpose operating systems, including:</a:t>
            </a:r>
          </a:p>
          <a:p>
            <a:pPr lvl="1"/>
            <a:r>
              <a:rPr lang="en-US" altLang="en-US" sz="1400" dirty="0"/>
              <a:t>Windows </a:t>
            </a:r>
          </a:p>
          <a:p>
            <a:pPr lvl="1"/>
            <a:r>
              <a:rPr lang="en-US" altLang="en-US" sz="1400" dirty="0"/>
              <a:t>Linux</a:t>
            </a:r>
          </a:p>
          <a:p>
            <a:pPr lvl="1"/>
            <a:r>
              <a:rPr lang="en-US" altLang="en-US" sz="1400" dirty="0"/>
              <a:t>Mac OS X</a:t>
            </a:r>
          </a:p>
          <a:p>
            <a:pPr lvl="1"/>
            <a:r>
              <a:rPr lang="en-US" altLang="en-US" sz="1400" dirty="0"/>
              <a:t>iOS</a:t>
            </a:r>
          </a:p>
          <a:p>
            <a:pPr lvl="1"/>
            <a:r>
              <a:rPr lang="en-US" altLang="en-US" sz="1400" dirty="0"/>
              <a:t>Android</a:t>
            </a:r>
          </a:p>
          <a:p>
            <a:pPr lvl="1"/>
            <a:r>
              <a:rPr lang="en-US" altLang="en-US" sz="1400" dirty="0"/>
              <a:t>Solaris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xmlns="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0722" name="Picture 1">
            <a:extLst>
              <a:ext uri="{FF2B5EF4-FFF2-40B4-BE49-F238E27FC236}">
                <a16:creationId xmlns:a16="http://schemas.microsoft.com/office/drawing/2014/main" xmlns="" id="{2BDB5D90-D947-41F8-BDFE-DD7C4ED2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901825"/>
            <a:ext cx="48260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xmlns="" id="{13ED592C-0C4E-45A3-A96C-C192AD94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and Kernel 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6C9F728-F822-33DD-40E1-2BCAA518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7681"/>
          <a:stretch/>
        </p:blipFill>
        <p:spPr bwMode="auto">
          <a:xfrm>
            <a:off x="463826" y="1248741"/>
            <a:ext cx="8229600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xmlns="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xmlns="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/>
              <a:t>Most modern applications are multithreaded</a:t>
            </a:r>
          </a:p>
          <a:p>
            <a:r>
              <a:rPr lang="en-US" altLang="en-US"/>
              <a:t>Threads run within application</a:t>
            </a:r>
          </a:p>
          <a:p>
            <a:r>
              <a:rPr lang="en-US" altLang="en-US"/>
              <a:t>Multiple tasks with the application can be implemented by separate threads</a:t>
            </a:r>
          </a:p>
          <a:p>
            <a:pPr lvl="1"/>
            <a:r>
              <a:rPr lang="en-US" altLang="en-US"/>
              <a:t>Update display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Spell checking</a:t>
            </a:r>
          </a:p>
          <a:p>
            <a:pPr lvl="1"/>
            <a:r>
              <a:rPr lang="en-US" altLang="en-US"/>
              <a:t>Answer a network request</a:t>
            </a:r>
          </a:p>
          <a:p>
            <a:r>
              <a:rPr lang="en-US" altLang="en-US"/>
              <a:t>Process creation is heavy-weight while thread creation is light-weight</a:t>
            </a:r>
          </a:p>
          <a:p>
            <a:r>
              <a:rPr lang="en-US" altLang="en-US"/>
              <a:t>Can simplify code, increase efficiency</a:t>
            </a:r>
          </a:p>
          <a:p>
            <a:r>
              <a:rPr lang="en-US" altLang="en-US"/>
              <a:t>Kernels are generally multithreaded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30599-20A1-626B-4F09-873DC43A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Thread in User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5220C-D79B-E34D-2459-AE2B3642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Kernel knows nothing about threads.</a:t>
            </a:r>
          </a:p>
          <a:p>
            <a:pPr lvl="1"/>
            <a:r>
              <a:rPr lang="en-US" altLang="en-US" sz="2000" dirty="0"/>
              <a:t>Only thread library manages the threads.</a:t>
            </a:r>
          </a:p>
          <a:p>
            <a:r>
              <a:rPr lang="en-US" altLang="en-US" sz="2400" dirty="0"/>
              <a:t>It knows only about the two processes in the system and holds its information in the Process table.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646B34-84EE-DCE7-36BC-D7517DE40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34247" r="31232" b="9142"/>
          <a:stretch>
            <a:fillRect/>
          </a:stretch>
        </p:blipFill>
        <p:spPr bwMode="auto">
          <a:xfrm>
            <a:off x="2450244" y="3429000"/>
            <a:ext cx="4754119" cy="3345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4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30599-20A1-626B-4F09-873DC43A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Level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5220C-D79B-E34D-2459-AE2B3642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Advantages </a:t>
            </a:r>
          </a:p>
          <a:p>
            <a:pPr lvl="1"/>
            <a:r>
              <a:rPr lang="en-US" altLang="en-US" dirty="0"/>
              <a:t>cheap context switch costs! </a:t>
            </a:r>
          </a:p>
          <a:p>
            <a:pPr lvl="1"/>
            <a:r>
              <a:rPr lang="en-US" altLang="en-US" dirty="0"/>
              <a:t>User-programmable scheduling policy</a:t>
            </a:r>
          </a:p>
          <a:p>
            <a:pPr lvl="1"/>
            <a:r>
              <a:rPr lang="en-US" altLang="en-US" dirty="0"/>
              <a:t>User-level threads are OS independent</a:t>
            </a:r>
          </a:p>
          <a:p>
            <a:pPr lvl="1"/>
            <a:r>
              <a:rPr lang="en-US" altLang="en-US" dirty="0"/>
              <a:t>Thread switching does not require kernel mode privileges</a:t>
            </a:r>
          </a:p>
          <a:p>
            <a:pPr lvl="1"/>
            <a:r>
              <a:rPr lang="en-US" altLang="en-US" dirty="0"/>
              <a:t>Scheduling can be application specific</a:t>
            </a:r>
          </a:p>
          <a:p>
            <a:pPr lvl="1"/>
            <a:r>
              <a:rPr lang="en-US" altLang="en-US" dirty="0"/>
              <a:t>User Level Threads can run on any OS</a:t>
            </a:r>
          </a:p>
          <a:p>
            <a:r>
              <a:rPr lang="en-US" altLang="en-US" dirty="0"/>
              <a:t>Disadvantages </a:t>
            </a:r>
          </a:p>
          <a:p>
            <a:pPr lvl="1"/>
            <a:r>
              <a:rPr lang="en-US" altLang="en-US" dirty="0"/>
              <a:t>How to deal with blocking system calls!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9DD96A-B77F-5400-FA7A-AB94A9B72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2" t="53079" r="29076" b="15453"/>
          <a:stretch/>
        </p:blipFill>
        <p:spPr>
          <a:xfrm>
            <a:off x="1854283" y="4524027"/>
            <a:ext cx="5435433" cy="220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3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30599-20A1-626B-4F09-873DC43A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level thread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5220C-D79B-E34D-2459-AE2B3642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Scenario: “When a user-level thread makes a blocking I/0 request or takes a page fault, the kernel thread serving as its virtual processor also blocks. As a result, the physical processor is lost to the address space while the I/0 is pending, …”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 (?): “create more kernel threads than physical processors;</a:t>
            </a:r>
          </a:p>
          <a:p>
            <a:pPr marL="0" indent="0">
              <a:buNone/>
            </a:pPr>
            <a:r>
              <a:rPr lang="en-US" dirty="0"/>
              <a:t>when one kernel thread blocks because its user-level thread blocks in the kernel, another kernel thread is available to run user-level threads on that processor.”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However: When the thread unblocks, there will be more runnable kernel threads than processors. -&gt; The OS now decides on behalf of the application which user-level threads to run.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30599-20A1-626B-4F09-873DC43A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Level Thread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5220C-D79B-E34D-2459-AE2B3642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Advantages </a:t>
            </a:r>
          </a:p>
          <a:p>
            <a:pPr lvl="1"/>
            <a:r>
              <a:rPr lang="en-US" altLang="en-US" dirty="0"/>
              <a:t>The kernel has full knowledge of all threads.</a:t>
            </a:r>
          </a:p>
          <a:p>
            <a:pPr lvl="1"/>
            <a:r>
              <a:rPr lang="en-US" altLang="en-US" dirty="0"/>
              <a:t>Scheduler may decide to give more CPU time to a process having a large number of threads.</a:t>
            </a:r>
          </a:p>
          <a:p>
            <a:pPr lvl="1"/>
            <a:r>
              <a:rPr lang="en-US" altLang="en-US" dirty="0"/>
              <a:t>Good for applications that frequently block.</a:t>
            </a:r>
          </a:p>
          <a:p>
            <a:endParaRPr lang="en-US" altLang="en-US" dirty="0"/>
          </a:p>
          <a:p>
            <a:r>
              <a:rPr lang="en-US" altLang="en-US" dirty="0"/>
              <a:t>Disadvantages </a:t>
            </a:r>
          </a:p>
          <a:p>
            <a:pPr lvl="1"/>
            <a:r>
              <a:rPr lang="en-US" altLang="en-US" dirty="0"/>
              <a:t>Kernel manage and schedule all threads.</a:t>
            </a:r>
          </a:p>
          <a:p>
            <a:pPr lvl="1"/>
            <a:r>
              <a:rPr lang="en-US" altLang="en-US" dirty="0"/>
              <a:t>Significant overhead and increase in kernel complexity.</a:t>
            </a:r>
          </a:p>
          <a:p>
            <a:pPr lvl="1"/>
            <a:r>
              <a:rPr lang="en-US" altLang="en-US" dirty="0"/>
              <a:t>Kernel level threads are slow and inefficient compared to user level threads.</a:t>
            </a:r>
          </a:p>
          <a:p>
            <a:pPr lvl="1"/>
            <a:r>
              <a:rPr lang="en-US" altLang="en-US" dirty="0"/>
              <a:t>Thread operations are hundreds of times slower compared to user-level threads.</a:t>
            </a:r>
          </a:p>
          <a:p>
            <a:endParaRPr lang="en-US" alt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4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xmlns="" id="{27C60FED-BD89-4655-8023-6D89846C2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62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Multithreading Models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xmlns="" id="{0986761F-3FB5-4AD0-B6CE-CA9BD246E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Many-to-One</a:t>
            </a:r>
          </a:p>
          <a:p>
            <a:r>
              <a:rPr lang="en-US" altLang="en-US" dirty="0"/>
              <a:t>One-to-One</a:t>
            </a:r>
          </a:p>
          <a:p>
            <a:r>
              <a:rPr lang="en-US" altLang="en-US" dirty="0"/>
              <a:t>Many-to-Many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xmlns="" id="{1428C89C-D1C7-44B6-B4FD-1F83ABA1D4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Many-to-One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xmlns="" id="{5D915EFA-C388-487C-B6EF-E8082705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21730" cy="4530725"/>
          </a:xfrm>
        </p:spPr>
        <p:txBody>
          <a:bodyPr/>
          <a:lstStyle/>
          <a:p>
            <a:r>
              <a:rPr lang="en-US" altLang="en-US" dirty="0"/>
              <a:t>Many user-level threads mapped to single kernel thread</a:t>
            </a:r>
          </a:p>
          <a:p>
            <a:r>
              <a:rPr lang="en-US" altLang="en-US" dirty="0"/>
              <a:t>One thread blocking causes all to block</a:t>
            </a:r>
          </a:p>
          <a:p>
            <a:r>
              <a:rPr lang="en-US" altLang="en-US" dirty="0"/>
              <a:t>Multiple threads may not run in parallel on multicore system because only one may be in kernel at a time</a:t>
            </a:r>
          </a:p>
          <a:p>
            <a:r>
              <a:rPr lang="en-US" altLang="en-US" dirty="0"/>
              <a:t>Few systems currently use this model</a:t>
            </a:r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Solaris Green Threads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GNU Portable Threads</a:t>
            </a:r>
          </a:p>
        </p:txBody>
      </p:sp>
      <p:pic>
        <p:nvPicPr>
          <p:cNvPr id="33795" name="Picture 1">
            <a:extLst>
              <a:ext uri="{FF2B5EF4-FFF2-40B4-BE49-F238E27FC236}">
                <a16:creationId xmlns:a16="http://schemas.microsoft.com/office/drawing/2014/main" xmlns="" id="{6B215585-915F-44AD-918A-FBC0A438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55" y="3672082"/>
            <a:ext cx="39592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xmlns="" id="{4FBEFB0E-7F3F-4EF4-9827-FE005FBB4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One-to-One</a:t>
            </a:r>
          </a:p>
        </p:txBody>
      </p:sp>
      <p:sp>
        <p:nvSpPr>
          <p:cNvPr id="35842" name="Rectangle 3">
            <a:extLst>
              <a:ext uri="{FF2B5EF4-FFF2-40B4-BE49-F238E27FC236}">
                <a16:creationId xmlns:a16="http://schemas.microsoft.com/office/drawing/2014/main" xmlns="" id="{C9353153-B94C-4BC4-A944-80F7FC0E3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28423" cy="4530725"/>
          </a:xfrm>
        </p:spPr>
        <p:txBody>
          <a:bodyPr/>
          <a:lstStyle/>
          <a:p>
            <a:r>
              <a:rPr lang="en-US" altLang="en-US" dirty="0"/>
              <a:t>Each user-level thread maps to kernel thread</a:t>
            </a:r>
          </a:p>
          <a:p>
            <a:r>
              <a:rPr lang="en-US" altLang="en-US" dirty="0"/>
              <a:t>Creating a user-level thread creates a kernel thread</a:t>
            </a:r>
          </a:p>
          <a:p>
            <a:r>
              <a:rPr lang="en-US" altLang="en-US" dirty="0"/>
              <a:t>More concurrency than many-to-one</a:t>
            </a:r>
          </a:p>
          <a:p>
            <a:r>
              <a:rPr lang="en-US" altLang="en-US" dirty="0"/>
              <a:t>Number of threads per process sometimes restricted due to overhead</a:t>
            </a:r>
          </a:p>
          <a:p>
            <a:r>
              <a:rPr lang="en-US" altLang="en-US" dirty="0"/>
              <a:t>Examples</a:t>
            </a:r>
          </a:p>
          <a:p>
            <a:pPr lvl="1"/>
            <a:r>
              <a:rPr lang="en-US" altLang="en-US" dirty="0"/>
              <a:t>Windows</a:t>
            </a:r>
          </a:p>
          <a:p>
            <a:pPr lvl="1"/>
            <a:r>
              <a:rPr lang="en-US" altLang="en-US" dirty="0"/>
              <a:t>Linux</a:t>
            </a:r>
          </a:p>
        </p:txBody>
      </p:sp>
      <p:pic>
        <p:nvPicPr>
          <p:cNvPr id="35843" name="Picture 1">
            <a:extLst>
              <a:ext uri="{FF2B5EF4-FFF2-40B4-BE49-F238E27FC236}">
                <a16:creationId xmlns:a16="http://schemas.microsoft.com/office/drawing/2014/main" xmlns="" id="{EF8F904A-031A-45E1-82C4-C375DF8A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5" y="3349625"/>
            <a:ext cx="39147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xmlns="" id="{C6AC490D-7E71-499F-80A2-0817A4495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Many-to-Many Model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xmlns="" id="{6A3ECDFD-78CA-4E72-9500-110C17908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7607785" cy="4445000"/>
          </a:xfrm>
        </p:spPr>
        <p:txBody>
          <a:bodyPr/>
          <a:lstStyle/>
          <a:p>
            <a:r>
              <a:rPr lang="en-US" altLang="en-US" dirty="0"/>
              <a:t>Allows many user level threads to be mapped to many kernel threads</a:t>
            </a:r>
          </a:p>
          <a:p>
            <a:r>
              <a:rPr lang="en-US" altLang="en-US" dirty="0"/>
              <a:t>Allows the  operating system to create a sufficient number of kernel threads</a:t>
            </a:r>
          </a:p>
          <a:p>
            <a:r>
              <a:rPr lang="en-US" altLang="en-US" dirty="0"/>
              <a:t>Windows  with the </a:t>
            </a:r>
            <a:r>
              <a:rPr lang="en-US" altLang="en-US" i="1" dirty="0" err="1"/>
              <a:t>ThreadFiber</a:t>
            </a:r>
            <a:r>
              <a:rPr lang="en-US" altLang="en-US" dirty="0"/>
              <a:t> package</a:t>
            </a:r>
          </a:p>
          <a:p>
            <a:r>
              <a:rPr lang="en-US" altLang="en-US" dirty="0"/>
              <a:t>Otherwise not very common</a:t>
            </a:r>
          </a:p>
        </p:txBody>
      </p:sp>
      <p:pic>
        <p:nvPicPr>
          <p:cNvPr id="37891" name="Picture 1">
            <a:extLst>
              <a:ext uri="{FF2B5EF4-FFF2-40B4-BE49-F238E27FC236}">
                <a16:creationId xmlns:a16="http://schemas.microsoft.com/office/drawing/2014/main" xmlns="" id="{CCAA589D-3ED6-47FF-8B49-15D858089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78200"/>
            <a:ext cx="39433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xmlns="" id="{A98DC882-9265-4F2A-AAAB-DD166A263E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Model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xmlns="" id="{A2E2CD6A-C625-47A4-91CD-EAFB17708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7" y="1155700"/>
            <a:ext cx="7641739" cy="4456113"/>
          </a:xfrm>
        </p:spPr>
        <p:txBody>
          <a:bodyPr/>
          <a:lstStyle/>
          <a:p>
            <a:r>
              <a:rPr lang="en-US" altLang="en-US" dirty="0"/>
              <a:t>Similar to M:M, except that it allows a user thread to be </a:t>
            </a:r>
            <a:r>
              <a:rPr lang="en-US" altLang="en-US" b="1" dirty="0"/>
              <a:t>bound</a:t>
            </a:r>
            <a:r>
              <a:rPr lang="en-US" altLang="en-US" dirty="0"/>
              <a:t> to kernel thread</a:t>
            </a:r>
          </a:p>
        </p:txBody>
      </p:sp>
      <p:pic>
        <p:nvPicPr>
          <p:cNvPr id="39939" name="Picture 1">
            <a:extLst>
              <a:ext uri="{FF2B5EF4-FFF2-40B4-BE49-F238E27FC236}">
                <a16:creationId xmlns:a16="http://schemas.microsoft.com/office/drawing/2014/main" xmlns="" id="{95426A68-78A8-483B-AE90-0C4299BC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336800"/>
            <a:ext cx="42227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xmlns="" id="{26BE45F0-3DE5-4D5E-A6DF-893325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6906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Libraries</a:t>
            </a:r>
          </a:p>
        </p:txBody>
      </p:sp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xmlns="" id="{656EC163-3A42-463F-98B9-34FCCA5B7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442" y="1233488"/>
            <a:ext cx="7703067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Thread library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provides programmer with API for creating and managing threads</a:t>
            </a:r>
          </a:p>
          <a:p>
            <a:r>
              <a:rPr lang="en-US" altLang="en-US" dirty="0"/>
              <a:t>Two primary ways of implementing</a:t>
            </a:r>
          </a:p>
          <a:p>
            <a:pPr lvl="1"/>
            <a:r>
              <a:rPr lang="en-US" altLang="en-US" dirty="0"/>
              <a:t>Library entirely in user space</a:t>
            </a:r>
          </a:p>
          <a:p>
            <a:pPr lvl="1"/>
            <a:r>
              <a:rPr lang="en-US" altLang="en-US" dirty="0"/>
              <a:t>Kernel-level library supported by the 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xmlns="" id="{71774012-3807-4498-B991-8D9050F6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2868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xmlns="" id="{284F1CF5-435D-4BB1-9339-BE39F15E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 dirty="0"/>
              <a:t>Example</a:t>
            </a:r>
          </a:p>
          <a:p>
            <a:r>
              <a:rPr lang="en-US" altLang="en-US" dirty="0"/>
              <a:t>An application program that creates photo thumbnail from a collection of images may use a separate thread to generate thumbnail from each separate image</a:t>
            </a:r>
          </a:p>
          <a:p>
            <a:r>
              <a:rPr lang="en-US" altLang="en-US" dirty="0"/>
              <a:t>A web browser might have one thread display image or text while another thread retrieves data from the network</a:t>
            </a:r>
          </a:p>
          <a:p>
            <a:r>
              <a:rPr lang="en-US" altLang="en-US" dirty="0"/>
              <a:t>A word processor may have a thread for displaying graphics, another thread for responding to keystrokes from the user, and a third for performing spelling and grammar checking in the background</a:t>
            </a:r>
          </a:p>
        </p:txBody>
      </p:sp>
      <p:pic>
        <p:nvPicPr>
          <p:cNvPr id="2" name="Picture 1" descr="2-9">
            <a:extLst>
              <a:ext uri="{FF2B5EF4-FFF2-40B4-BE49-F238E27FC236}">
                <a16:creationId xmlns:a16="http://schemas.microsoft.com/office/drawing/2014/main" xmlns="" id="{429CB4FF-578F-4B1A-63C9-B5F80CC6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03" y="4082142"/>
            <a:ext cx="5078424" cy="255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42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xmlns="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r>
              <a:rPr lang="en-US" altLang="en-US" dirty="0"/>
              <a:t>May be provided either as user-level or kernel-level</a:t>
            </a:r>
          </a:p>
          <a:p>
            <a:r>
              <a:rPr lang="en-US" altLang="en-US" dirty="0"/>
              <a:t>A POSIX standard (IEEE 1003.1c) API for thread creation and synchronization</a:t>
            </a:r>
          </a:p>
          <a:p>
            <a:r>
              <a:rPr lang="en-US" altLang="en-US" dirty="0"/>
              <a:t>API specifies behavior of the thread library, implementation is up to development of the library</a:t>
            </a:r>
          </a:p>
          <a:p>
            <a:r>
              <a:rPr lang="en-US" altLang="en-US" dirty="0"/>
              <a:t>Common in UNIX operating systems (Linux &amp; Mac OS X)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</a:rPr>
              <a:t>Threads require less overhead than "forking" or  a new process because the system does not initialize a new system virtual memory space and environment for the process. </a:t>
            </a: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xmlns="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main()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program is a single, default thread. All other threads must be explicitly created by the programmer.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pthread_create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creates a new thread and makes it executable. This routine can be called any number of times from anywhere within code.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pthread_create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pthread_t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*thread,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pthread_attr_t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*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attr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, void *(*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start_routine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)(void *), void *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arg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)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arguments: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thread: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An identifier for the new thread returned by the subroutine. This is a pointer to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pthread_t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structure. When a thread is created, an identifier is written to the memory location to which this variable points. This identifier enables us to refer to the thread.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56EB3E-F145-0193-CF2B-78849AEC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9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xmlns="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attr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An attribute object that may be used to set thread attributes. We can specify a thread attributes object, or NULL for the default values.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start_routine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The routine that the thread will execute once it is created.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start_routine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*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232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We should pass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Open sans" panose="020B0604020202020204" pitchFamily="34" charset="0"/>
              </a:rPr>
              <a:t>address of a 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taking a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Open sans" panose="020B0604020202020204" pitchFamily="34" charset="0"/>
              </a:rPr>
              <a:t>pointer to void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as a parameter and the function will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Open sans" panose="020B0604020202020204" pitchFamily="34" charset="0"/>
              </a:rPr>
              <a:t>return a pointer to void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So, we can pass any type of single argument and return a pointer to any type.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While using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fork()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 causes execution to continue in the same location with a different return code, using a new thread explicitly provides a pointer to a function where the new thread should start executing.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arg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A single argument that may be passed to 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start_routine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It must be passed as a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void pointer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. NULL may be used if no argument is to be passed.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56EB3E-F145-0193-CF2B-78849AEC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xmlns="" id="{9DE6F01A-727E-4FA1-9360-3180865E3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33488"/>
            <a:ext cx="7613780" cy="4465637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The </a:t>
            </a:r>
            <a:r>
              <a:rPr lang="en-US" dirty="0" err="1"/>
              <a:t>pthread_create</a:t>
            </a:r>
            <a:r>
              <a:rPr lang="en-US" dirty="0"/>
              <a:t> function creates a new thread.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It takes four arguments: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– a thread variable or holder for the thread,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– a thread attribute,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– the function for the thread to call when it starts execution, and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– an argument to the function.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lang="en-US" dirty="0"/>
              <a:t>For example: 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endParaRPr lang="en-US" dirty="0"/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 err="1"/>
              <a:t>pthread_t</a:t>
            </a:r>
            <a:r>
              <a:rPr lang="en-US" dirty="0"/>
              <a:t> </a:t>
            </a:r>
            <a:r>
              <a:rPr lang="en-US" dirty="0" err="1"/>
              <a:t>a_thread</a:t>
            </a:r>
            <a:r>
              <a:rPr lang="en-US" dirty="0"/>
              <a:t>;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/>
              <a:t> </a:t>
            </a:r>
            <a:r>
              <a:rPr lang="en-US" dirty="0" err="1"/>
              <a:t>pthread_attr_t</a:t>
            </a:r>
            <a:r>
              <a:rPr lang="en-US" dirty="0"/>
              <a:t> </a:t>
            </a:r>
            <a:r>
              <a:rPr lang="en-US" dirty="0" err="1"/>
              <a:t>a_thread_attribute</a:t>
            </a:r>
            <a:r>
              <a:rPr lang="en-US" dirty="0"/>
              <a:t>; 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/>
              <a:t>void </a:t>
            </a:r>
            <a:r>
              <a:rPr lang="en-US" dirty="0" err="1"/>
              <a:t>thread_function</a:t>
            </a:r>
            <a:r>
              <a:rPr lang="en-US" dirty="0"/>
              <a:t>(void *argument); 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/>
              <a:t>char *</a:t>
            </a:r>
            <a:r>
              <a:rPr lang="en-US" dirty="0" err="1"/>
              <a:t>some_argument</a:t>
            </a:r>
            <a:r>
              <a:rPr lang="en-US" dirty="0"/>
              <a:t>; </a:t>
            </a:r>
          </a:p>
          <a:p>
            <a:pPr marL="0" indent="0">
              <a:spcBef>
                <a:spcPct val="0"/>
              </a:spcBef>
              <a:buClrTx/>
              <a:buSzTx/>
              <a:buNone/>
            </a:pPr>
            <a:r>
              <a:rPr lang="en-US" dirty="0" err="1"/>
              <a:t>pthread_create</a:t>
            </a:r>
            <a:r>
              <a:rPr lang="en-US" dirty="0"/>
              <a:t>( &amp;</a:t>
            </a:r>
            <a:r>
              <a:rPr lang="en-US" dirty="0" err="1"/>
              <a:t>a_thread</a:t>
            </a:r>
            <a:r>
              <a:rPr lang="en-US" dirty="0"/>
              <a:t>, </a:t>
            </a:r>
            <a:r>
              <a:rPr lang="en-US" dirty="0" err="1"/>
              <a:t>a_thread_attribute</a:t>
            </a:r>
            <a:r>
              <a:rPr lang="en-US" dirty="0"/>
              <a:t>, (void *)&amp;</a:t>
            </a:r>
            <a:r>
              <a:rPr lang="en-US" dirty="0" err="1"/>
              <a:t>thread_function</a:t>
            </a:r>
            <a:r>
              <a:rPr lang="en-US" dirty="0"/>
              <a:t>, (void *)&amp;</a:t>
            </a:r>
            <a:r>
              <a:rPr lang="en-US" dirty="0" err="1"/>
              <a:t>some_argument</a:t>
            </a:r>
            <a:r>
              <a:rPr lang="en-US" dirty="0"/>
              <a:t>);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356EB3E-F145-0193-CF2B-78849AEC5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2599"/>
            <a:ext cx="65" cy="4051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1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D83E1D-2E26-C97F-74ED-2C296B7C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25" y="1030288"/>
            <a:ext cx="7727950" cy="4530725"/>
          </a:xfrm>
        </p:spPr>
        <p:txBody>
          <a:bodyPr/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#include 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stdio.h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&gt;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#include 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stdlib.h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&gt;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#include 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pthread.h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&gt;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void *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print_message_function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void *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main()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pthread_t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thread1, thread2;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char *message1 = "Thread 1";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char *message2 = "Thread 2";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 t1, t2;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/* Create independent threads each of which will execute function */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t1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hlinkClick r:id="rId3"/>
              </a:rPr>
              <a:t>pthread_create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&amp;thread1, NULL,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print_message_function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(void*) message1);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t2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pthread_create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&amp;thread2, NULL,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print_message_function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, (void*) message2);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00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xmlns="" id="{8F382B6E-9987-479D-9B85-186AB98DD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Pthreads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D83E1D-2E26-C97F-74ED-2C296B7CC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/* Wait till threads are complete before main continues. Unless we */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/* wait we run the risk of executing an exit which will terminate */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/* the process and all threads before the threads have completed. */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hlinkClick r:id="rId3"/>
              </a:rPr>
              <a:t>pthread_join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thread1, NULL);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pthread_join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thread2, NULL);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("Thread 1 returns: %d\n",t1);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("Thread 2 returns: %d\n",t2);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exit(0);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void *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print_message_function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 void *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char *message;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message = (char *)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("%s \n", message);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3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xmlns="" id="{0043C8C3-F0F7-45F5-8A7A-9650671B0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275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</a:t>
            </a:r>
          </a:p>
        </p:txBody>
      </p:sp>
      <p:pic>
        <p:nvPicPr>
          <p:cNvPr id="46082" name="Picture 1">
            <a:extLst>
              <a:ext uri="{FF2B5EF4-FFF2-40B4-BE49-F238E27FC236}">
                <a16:creationId xmlns:a16="http://schemas.microsoft.com/office/drawing/2014/main" xmlns="" id="{9A3D775D-6FA1-4646-A7D2-CE6E80B5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038873"/>
            <a:ext cx="7137400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xmlns="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xmlns="" id="{78685247-D5BA-441C-A8DF-77393E66C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63750"/>
            <a:ext cx="5638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6621AE-7A83-5E35-03F3-7F81D8014582}"/>
              </a:ext>
            </a:extLst>
          </p:cNvPr>
          <p:cNvSpPr txBox="1"/>
          <p:nvPr/>
        </p:nvSpPr>
        <p:spPr>
          <a:xfrm>
            <a:off x="5746460" y="2659310"/>
            <a:ext cx="313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string to integer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xmlns="" id="{9245F2F6-2CCF-4D21-8E1F-CB638D2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522"/>
            <a:ext cx="8229600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Example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4B7782-39CB-6C69-6567-00C63400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021" y="1821334"/>
            <a:ext cx="4761499" cy="43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xmlns="" id="{3030B908-CBBC-46B7-AB64-06E0AE91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222868"/>
            <a:ext cx="7793037" cy="576262"/>
          </a:xfrm>
        </p:spPr>
        <p:txBody>
          <a:bodyPr/>
          <a:lstStyle/>
          <a:p>
            <a:r>
              <a:rPr lang="en-US" altLang="en-US" dirty="0" err="1"/>
              <a:t>Pthreads</a:t>
            </a:r>
            <a:r>
              <a:rPr lang="en-US" altLang="en-US" dirty="0"/>
              <a:t> Code for Joining 10 Threads</a:t>
            </a:r>
          </a:p>
        </p:txBody>
      </p:sp>
      <p:pic>
        <p:nvPicPr>
          <p:cNvPr id="48130" name="Picture 1">
            <a:extLst>
              <a:ext uri="{FF2B5EF4-FFF2-40B4-BE49-F238E27FC236}">
                <a16:creationId xmlns:a16="http://schemas.microsoft.com/office/drawing/2014/main" xmlns="" id="{67BD81D9-A50E-47F3-9F79-4E6B618DD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xmlns="" id="{46D3DE18-7E7E-4C93-8C78-DD142B08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830"/>
            <a:ext cx="84994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Single and Multithreaded Processes</a:t>
            </a:r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xmlns="" id="{0489C83A-880F-4FB0-8474-2FE1A357C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82700"/>
            <a:ext cx="762635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3873F3-EDA7-B752-A2ED-82216CD19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Pthread</a:t>
            </a:r>
            <a:r>
              <a:rPr lang="en-US" dirty="0"/>
              <a:t> operation</a:t>
            </a:r>
          </a:p>
        </p:txBody>
      </p:sp>
      <p:graphicFrame>
        <p:nvGraphicFramePr>
          <p:cNvPr id="4" name="Group 34">
            <a:extLst>
              <a:ext uri="{FF2B5EF4-FFF2-40B4-BE49-F238E27FC236}">
                <a16:creationId xmlns:a16="http://schemas.microsoft.com/office/drawing/2014/main" xmlns="" id="{76FF2B59-BA51-F320-9D37-47B9015BA513}"/>
              </a:ext>
            </a:extLst>
          </p:cNvPr>
          <p:cNvGraphicFramePr>
            <a:graphicFrameLocks noGrp="1"/>
          </p:cNvGraphicFramePr>
          <p:nvPr/>
        </p:nvGraphicFramePr>
        <p:xfrm>
          <a:off x="581025" y="1530927"/>
          <a:ext cx="7524750" cy="3902072"/>
        </p:xfrm>
        <a:graphic>
          <a:graphicData uri="http://schemas.openxmlformats.org/drawingml/2006/table">
            <a:tbl>
              <a:tblPr/>
              <a:tblGrid>
                <a:gridCol w="25050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</a:rPr>
                        <a:t>POSIX function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</a:rPr>
                        <a:t>description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itchFamily="34" charset="-128"/>
                        </a:rPr>
                        <a:t>pthread_create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create a thread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</a:rPr>
                        <a:t>pthread_detach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set thread to release resources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</a:rPr>
                        <a:t>pthread_equal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test two thread IDs for equality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itchFamily="34" charset="-128"/>
                        </a:rPr>
                        <a:t>pthread_exit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exit a thread without exiting process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</a:rPr>
                        <a:t>pthread_kill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send a signal to a thread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Unicode MS" pitchFamily="34" charset="-128"/>
                        </a:rPr>
                        <a:t>pthread_join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wait for a thread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7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pitchFamily="34" charset="-128"/>
                        </a:rPr>
                        <a:t>pthread_self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find out own thread ID</a:t>
                      </a:r>
                    </a:p>
                  </a:txBody>
                  <a:tcPr marT="45727" marB="45727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82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xmlns="" id="{F9E55120-F5D0-46C2-82BE-CA6606138A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94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Implicit Threading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xmlns="" id="{FC74C183-73E7-433E-B44B-AE297348A8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84407" cy="4478337"/>
          </a:xfrm>
        </p:spPr>
        <p:txBody>
          <a:bodyPr/>
          <a:lstStyle/>
          <a:p>
            <a:r>
              <a:rPr lang="en-US" altLang="en-US" dirty="0"/>
              <a:t>Growing in popularity as numbers of threads increase, program correctness more difficult with explicit threads</a:t>
            </a:r>
          </a:p>
          <a:p>
            <a:r>
              <a:rPr lang="en-US" altLang="en-US" dirty="0"/>
              <a:t>Creation and management of threads done by compilers and run-time libraries rather than programmers</a:t>
            </a:r>
          </a:p>
          <a:p>
            <a:r>
              <a:rPr lang="en-US" altLang="en-US" dirty="0"/>
              <a:t>Five methods explored</a:t>
            </a:r>
          </a:p>
          <a:p>
            <a:pPr lvl="1"/>
            <a:r>
              <a:rPr lang="en-US" altLang="en-US" dirty="0"/>
              <a:t>Thread Pools</a:t>
            </a:r>
          </a:p>
          <a:p>
            <a:pPr lvl="1"/>
            <a:r>
              <a:rPr lang="en-US" altLang="en-US" dirty="0"/>
              <a:t>Fork-Join</a:t>
            </a:r>
          </a:p>
          <a:p>
            <a:pPr lvl="1"/>
            <a:r>
              <a:rPr lang="en-US" altLang="en-US" dirty="0"/>
              <a:t>OpenMP</a:t>
            </a:r>
          </a:p>
          <a:p>
            <a:pPr lvl="1"/>
            <a:r>
              <a:rPr lang="en-US" altLang="en-US" dirty="0"/>
              <a:t>Grand Central Dispatch</a:t>
            </a:r>
          </a:p>
          <a:p>
            <a:pPr lvl="1"/>
            <a:r>
              <a:rPr lang="en-US" altLang="en-US" dirty="0"/>
              <a:t>Intel Threading Building Blocks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xmlns="" id="{407548F8-7BBB-488A-9C64-FEFB3E1195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Pools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xmlns="" id="{1DAB4466-FF5C-42A6-98D5-F594A5A178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49" y="1081088"/>
            <a:ext cx="7686221" cy="4478337"/>
          </a:xfrm>
        </p:spPr>
        <p:txBody>
          <a:bodyPr/>
          <a:lstStyle/>
          <a:p>
            <a:r>
              <a:rPr lang="en-US" altLang="en-US" dirty="0"/>
              <a:t>Create a number of threads in a pool where they await work</a:t>
            </a:r>
          </a:p>
          <a:p>
            <a:r>
              <a:rPr lang="en-US" altLang="en-US" dirty="0"/>
              <a:t>Advantages:</a:t>
            </a:r>
          </a:p>
          <a:p>
            <a:pPr lvl="1"/>
            <a:r>
              <a:rPr lang="en-US" altLang="en-US" dirty="0"/>
              <a:t>Usually slightly faster to service a request with an existing thread than create a new thread</a:t>
            </a:r>
          </a:p>
          <a:p>
            <a:pPr lvl="1"/>
            <a:r>
              <a:rPr lang="en-US" altLang="en-US" dirty="0"/>
              <a:t>Allows the number of threads in the application(s) to be bound to the size of the pool</a:t>
            </a:r>
          </a:p>
          <a:p>
            <a:pPr lvl="2"/>
            <a:r>
              <a:rPr lang="en-US" altLang="en-US" dirty="0" err="1"/>
              <a:t>i.e,Tasks</a:t>
            </a:r>
            <a:r>
              <a:rPr lang="en-US" altLang="en-US" dirty="0"/>
              <a:t> could be scheduled to run periodically</a:t>
            </a:r>
          </a:p>
          <a:p>
            <a:r>
              <a:rPr lang="en-US" altLang="en-US" dirty="0"/>
              <a:t>Windows API supports thread pools:</a:t>
            </a:r>
          </a:p>
        </p:txBody>
      </p:sp>
      <p:pic>
        <p:nvPicPr>
          <p:cNvPr id="59395" name="Picture 1" descr="Screen Shot 2012-12-04 at 9.17.42 PM.png">
            <a:extLst>
              <a:ext uri="{FF2B5EF4-FFF2-40B4-BE49-F238E27FC236}">
                <a16:creationId xmlns:a16="http://schemas.microsoft.com/office/drawing/2014/main" xmlns="" id="{D64E1B78-20BD-4FED-BCFF-952D9F21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483391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xmlns="" id="{96B7209D-1875-45AD-B783-C40EB73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3490" name="Content Placeholder 2">
            <a:extLst>
              <a:ext uri="{FF2B5EF4-FFF2-40B4-BE49-F238E27FC236}">
                <a16:creationId xmlns:a16="http://schemas.microsoft.com/office/drawing/2014/main" xmlns="" id="{BD5D55A5-3CD4-45C3-AEDE-1B3CAE79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Multiple threads (tasks) are </a:t>
            </a:r>
            <a:r>
              <a:rPr lang="en-US" altLang="en-US" b="1" dirty="0"/>
              <a:t>forked</a:t>
            </a:r>
            <a:r>
              <a:rPr lang="en-US" altLang="en-US" dirty="0"/>
              <a:t>, and then </a:t>
            </a:r>
            <a:r>
              <a:rPr lang="en-US" altLang="en-US" b="1" dirty="0"/>
              <a:t>joined</a:t>
            </a:r>
            <a:r>
              <a:rPr lang="en-US" altLang="en-US" dirty="0"/>
              <a:t>.</a:t>
            </a:r>
          </a:p>
          <a:p>
            <a:pPr algn="l"/>
            <a:r>
              <a:rPr lang="en-US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Fork/join parallelism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is a style of parallel programming useful for exploiting the parallelism inherent in </a:t>
            </a:r>
            <a:r>
              <a:rPr lang="en-US" b="0" i="1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divide and conquer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algorithms on shared memory multiprocessors.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 idea is quite simple: a larger task can be divided into smaller tasks whose solutions can then be combined</a:t>
            </a:r>
          </a:p>
          <a:p>
            <a:endParaRPr lang="en-US" altLang="en-US" dirty="0"/>
          </a:p>
        </p:txBody>
      </p:sp>
      <p:pic>
        <p:nvPicPr>
          <p:cNvPr id="63491" name="Picture 1">
            <a:extLst>
              <a:ext uri="{FF2B5EF4-FFF2-40B4-BE49-F238E27FC236}">
                <a16:creationId xmlns:a16="http://schemas.microsoft.com/office/drawing/2014/main" xmlns="" id="{D71E8547-BE08-417E-B714-75D03F5D5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81437"/>
            <a:ext cx="8351837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xmlns="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xmlns="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algorithm for fork-join strategy: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xmlns="" id="{18A3EBE2-4330-4DB9-A558-3710736C4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57400"/>
            <a:ext cx="5778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xmlns="" id="{E70855C1-DCE3-42CB-A4C8-7B958406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Fork-Join Parallelism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xmlns="" id="{D8025F3E-39A7-4B92-9FF0-6B73CEC41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In </a:t>
            </a:r>
            <a:r>
              <a:rPr lang="en-US" b="1" i="0" dirty="0">
                <a:solidFill>
                  <a:srgbClr val="2E2E2E"/>
                </a:solidFill>
                <a:effectLst/>
                <a:latin typeface="NexusSans"/>
              </a:rPr>
              <a:t>fork–join</a:t>
            </a:r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 </a:t>
            </a:r>
            <a:r>
              <a:rPr lang="en-US" b="0" i="0" dirty="0">
                <a:solidFill>
                  <a:srgbClr val="2E2E2E"/>
                </a:solidFill>
                <a:effectLst/>
                <a:latin typeface="NexusSans"/>
                <a:hlinkClick r:id="rId2" tooltip="Learn more about parallelism from ScienceDirect's AI-generated Topic Pages"/>
              </a:rPr>
              <a:t>parallelism</a:t>
            </a:r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, control flow </a:t>
            </a:r>
            <a:r>
              <a:rPr lang="en-US" b="0" i="1" dirty="0">
                <a:solidFill>
                  <a:srgbClr val="2E2E2E"/>
                </a:solidFill>
                <a:effectLst/>
                <a:latin typeface="NexusSans"/>
              </a:rPr>
              <a:t>forks</a:t>
            </a:r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 (divides) into multiple flows that </a:t>
            </a:r>
            <a:r>
              <a:rPr lang="en-US" b="0" i="1" dirty="0">
                <a:solidFill>
                  <a:srgbClr val="2E2E2E"/>
                </a:solidFill>
                <a:effectLst/>
                <a:latin typeface="NexusSans"/>
              </a:rPr>
              <a:t>join</a:t>
            </a:r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 (combine) later</a:t>
            </a: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After the fork, one flow turns into two separate flows</a:t>
            </a: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Each flow is independent, and they are not constrained to do similar computation</a:t>
            </a:r>
          </a:p>
          <a:p>
            <a:r>
              <a:rPr lang="en-US" b="0" i="0" dirty="0">
                <a:solidFill>
                  <a:srgbClr val="2E2E2E"/>
                </a:solidFill>
                <a:effectLst/>
                <a:latin typeface="NexusSans"/>
              </a:rPr>
              <a:t>After the join, only one flow continues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xmlns="" id="{A60B8B1B-D780-4852-8E0D-49911E90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Fork-Join Parallelism</a:t>
            </a:r>
          </a:p>
        </p:txBody>
      </p:sp>
      <p:pic>
        <p:nvPicPr>
          <p:cNvPr id="65538" name="Picture 1">
            <a:extLst>
              <a:ext uri="{FF2B5EF4-FFF2-40B4-BE49-F238E27FC236}">
                <a16:creationId xmlns:a16="http://schemas.microsoft.com/office/drawing/2014/main" xmlns="" id="{B3C03BAD-DAA6-436B-95DB-DD28333B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482725"/>
            <a:ext cx="4202113" cy="42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EDA89-AD8F-680E-E760-FD608ED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BDB71D-11CE-7197-412B-3F4DFDEC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compiler directives as well as an API for programs written in c/</a:t>
            </a:r>
            <a:r>
              <a:rPr lang="en-US" dirty="0" err="1"/>
              <a:t>c++</a:t>
            </a:r>
            <a:endParaRPr lang="en-US" dirty="0"/>
          </a:p>
          <a:p>
            <a:r>
              <a:rPr lang="en-US" dirty="0"/>
              <a:t>Provides support for parallel programming in shared memory</a:t>
            </a:r>
          </a:p>
          <a:p>
            <a:r>
              <a:rPr lang="en-US" dirty="0"/>
              <a:t>Identify parallel regions as a block of code</a:t>
            </a:r>
            <a:br>
              <a:rPr lang="en-US" dirty="0"/>
            </a:br>
            <a:r>
              <a:rPr lang="en-US" dirty="0"/>
              <a:t>Programmer insert the compiler directives into their code at the parallel regions</a:t>
            </a:r>
            <a:br>
              <a:rPr lang="en-US" dirty="0"/>
            </a:br>
            <a:r>
              <a:rPr lang="en-US" dirty="0"/>
              <a:t>Directives instruct the OpenMP runtime libraries to execute the region in parallel</a:t>
            </a:r>
          </a:p>
          <a:p>
            <a:r>
              <a:rPr lang="en-US" dirty="0"/>
              <a:t>Creates threads equal to the number of core in the system</a:t>
            </a:r>
            <a:br>
              <a:rPr lang="en-US" dirty="0"/>
            </a:br>
            <a:r>
              <a:rPr lang="en-US" dirty="0"/>
              <a:t>All threads execute parallel region simultaneously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3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EDA89-AD8F-680E-E760-FD608ED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95B542-3E87-7F8A-178E-6BC69439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1" y="1276436"/>
            <a:ext cx="6651452" cy="50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EDA89-AD8F-680E-E760-FD608ED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BDB71D-11CE-7197-412B-3F4DFDECB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provides several additional directives for running code regions in parallel including parallelizing loops</a:t>
            </a:r>
            <a:br>
              <a:rPr lang="en-US" dirty="0"/>
            </a:br>
            <a:r>
              <a:rPr lang="en-US" dirty="0"/>
              <a:t>Assume we want to sum two array a and b and store the result in array c then the code will be</a:t>
            </a:r>
            <a:br>
              <a:rPr lang="en-US" dirty="0"/>
            </a:br>
            <a:r>
              <a:rPr lang="en-US" dirty="0"/>
              <a:t>#pragma </a:t>
            </a:r>
            <a:r>
              <a:rPr lang="en-US" dirty="0" err="1"/>
              <a:t>omp</a:t>
            </a:r>
            <a:r>
              <a:rPr lang="en-US" dirty="0"/>
              <a:t> parallel for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=0;i&lt;</a:t>
            </a:r>
            <a:r>
              <a:rPr lang="en-US" dirty="0" err="1"/>
              <a:t>N;i</a:t>
            </a:r>
            <a:r>
              <a:rPr lang="en-US" dirty="0"/>
              <a:t>++)</a:t>
            </a:r>
          </a:p>
          <a:p>
            <a:r>
              <a:rPr lang="en-US" dirty="0"/>
              <a:t> {  c[</a:t>
            </a:r>
            <a:r>
              <a:rPr lang="en-US" dirty="0" err="1"/>
              <a:t>i</a:t>
            </a:r>
            <a:r>
              <a:rPr lang="en-US" dirty="0"/>
              <a:t>]=a[</a:t>
            </a:r>
            <a:r>
              <a:rPr lang="en-US" dirty="0" err="1"/>
              <a:t>i</a:t>
            </a:r>
            <a:r>
              <a:rPr lang="en-US" dirty="0"/>
              <a:t>]+b[</a:t>
            </a:r>
            <a:r>
              <a:rPr lang="en-US" dirty="0" err="1"/>
              <a:t>i</a:t>
            </a:r>
            <a:r>
              <a:rPr lang="en-US" dirty="0"/>
              <a:t>];  }</a:t>
            </a:r>
          </a:p>
          <a:p>
            <a:r>
              <a:rPr lang="en-US" dirty="0"/>
              <a:t>Programmer can set number of threads manually</a:t>
            </a:r>
          </a:p>
          <a:p>
            <a:r>
              <a:rPr lang="en-US" dirty="0"/>
              <a:t>Also identify that data is shared or private to a threads</a:t>
            </a:r>
            <a:br>
              <a:rPr lang="en-US" dirty="0"/>
            </a:br>
            <a:r>
              <a:rPr lang="en-US" dirty="0"/>
              <a:t>Available in Linux, Windows and MacOS 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D2C95-AEA8-A93C-245E-DBBAF3A3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98661A-6EF8-39AC-EDD9-D34DC014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we need Threads.</a:t>
            </a:r>
          </a:p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process of a program may have more than one task to be executed at the same time,</a:t>
            </a:r>
          </a:p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reating a new process for each of these tasks is time-consuming and resource-intensive. For example</a:t>
            </a:r>
            <a:endParaRPr kumimoji="0"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accepts client requests for web pages, images, sound, and so forth. </a:t>
            </a:r>
          </a:p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busy web server may have several (perhaps thousands of) clients concurrently accessing it. Each of these clients needs to work independently.</a:t>
            </a:r>
            <a:endParaRPr kumimoji="0"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589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xmlns="" id="{8F5BE787-1C90-443B-BF35-EC074EF99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613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Threading Issues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xmlns="" id="{6F51DC46-1491-4D2A-B267-43A725F2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2" y="1143000"/>
            <a:ext cx="7440645" cy="4483100"/>
          </a:xfrm>
        </p:spPr>
        <p:txBody>
          <a:bodyPr/>
          <a:lstStyle/>
          <a:p>
            <a:r>
              <a:rPr lang="en-US" altLang="en-US" dirty="0"/>
              <a:t>Semantics of </a:t>
            </a:r>
            <a:r>
              <a:rPr lang="en-US" altLang="en-US" b="1" dirty="0"/>
              <a:t>fork()</a:t>
            </a:r>
            <a:r>
              <a:rPr lang="en-US" altLang="en-US" dirty="0"/>
              <a:t> and </a:t>
            </a:r>
            <a:r>
              <a:rPr lang="en-US" altLang="en-US" b="1" dirty="0"/>
              <a:t>exec()</a:t>
            </a:r>
            <a:r>
              <a:rPr lang="en-US" altLang="en-US" dirty="0"/>
              <a:t> system calls</a:t>
            </a:r>
            <a:endParaRPr lang="en-US" altLang="en-US" sz="800" dirty="0"/>
          </a:p>
          <a:p>
            <a:r>
              <a:rPr lang="en-US" altLang="en-US" dirty="0"/>
              <a:t>Signal handling</a:t>
            </a:r>
          </a:p>
          <a:p>
            <a:pPr lvl="1"/>
            <a:r>
              <a:rPr lang="en-US" altLang="en-US" dirty="0"/>
              <a:t>Synchronous and asynchronous</a:t>
            </a:r>
            <a:endParaRPr lang="en-US" altLang="en-US" sz="800" dirty="0"/>
          </a:p>
          <a:p>
            <a:r>
              <a:rPr lang="en-US" altLang="en-US" dirty="0"/>
              <a:t>Thread cancellation of target thread</a:t>
            </a:r>
          </a:p>
          <a:p>
            <a:pPr lvl="1"/>
            <a:r>
              <a:rPr lang="en-US" altLang="en-US" dirty="0"/>
              <a:t>Asynchronous or deferred</a:t>
            </a:r>
            <a:endParaRPr lang="en-US" altLang="en-US" sz="800" dirty="0"/>
          </a:p>
          <a:p>
            <a:r>
              <a:rPr lang="en-US" altLang="en-US" dirty="0"/>
              <a:t>Thread-local storage</a:t>
            </a:r>
          </a:p>
          <a:p>
            <a:r>
              <a:rPr lang="en-US" altLang="en-US" dirty="0"/>
              <a:t>Scheduler Activations</a:t>
            </a:r>
          </a:p>
          <a:p>
            <a:endParaRPr lang="en-US" altLang="en-US" sz="800" dirty="0"/>
          </a:p>
          <a:p>
            <a:pPr lvl="1">
              <a:buFont typeface="Monotype Sorts" pitchFamily="-84" charset="2"/>
              <a:buNone/>
            </a:pPr>
            <a:endParaRPr lang="en-US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xmlns="" id="{0A79867A-2E93-4EF0-B105-A26BB113E6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204206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Semantics of fork() and exec()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xmlns="" id="{A843C793-C155-4716-B3E2-61F8E72727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656415" cy="4530725"/>
          </a:xfrm>
        </p:spPr>
        <p:txBody>
          <a:bodyPr/>
          <a:lstStyle/>
          <a:p>
            <a:r>
              <a:rPr lang="en-US" altLang="en-US" dirty="0"/>
              <a:t>Does </a:t>
            </a:r>
            <a:r>
              <a:rPr lang="en-US" altLang="en-US" b="1" dirty="0">
                <a:latin typeface="Courier New" panose="02070309020205020404" pitchFamily="49" charset="0"/>
              </a:rPr>
              <a:t>fork()</a:t>
            </a:r>
            <a:r>
              <a:rPr lang="en-US" altLang="en-US" dirty="0"/>
              <a:t>duplicate only the calling thread or all threads?</a:t>
            </a:r>
          </a:p>
          <a:p>
            <a:pPr>
              <a:lnSpc>
                <a:spcPct val="150000"/>
              </a:lnSpc>
            </a:pPr>
            <a:r>
              <a:rPr lang="en-US" dirty="0"/>
              <a:t>Most implementations duplicate just the calling thread. Duplicating all threads is more complex and costly.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Some </a:t>
            </a:r>
            <a:r>
              <a:rPr lang="en-US" altLang="en-US" dirty="0" err="1"/>
              <a:t>UNIXes</a:t>
            </a:r>
            <a:r>
              <a:rPr lang="en-US" altLang="en-US" dirty="0"/>
              <a:t> have two versions of fork</a:t>
            </a:r>
          </a:p>
          <a:p>
            <a:r>
              <a:rPr lang="en-US" altLang="en-US" b="1" dirty="0">
                <a:latin typeface="Courier New" panose="02070309020205020404" pitchFamily="49" charset="0"/>
              </a:rPr>
              <a:t>exec() </a:t>
            </a:r>
            <a:r>
              <a:rPr lang="en-US" altLang="en-US" dirty="0"/>
              <a:t>usually works as normal – replace the running process including all threads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xmlns="" id="{E38D4671-065E-48FB-994B-D2E5E93EB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74752EA8-B31F-42FC-AC88-93660F763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7756" y="1164839"/>
            <a:ext cx="7719753" cy="5156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Signals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default handler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xmlns="" id="{6878F364-9781-4DC9-A9A3-9DD34E5E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226237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709391F2-8D47-4F0C-960D-BFD5F96C0D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7" y="1146175"/>
            <a:ext cx="7691761" cy="5156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lvl="1"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xmlns="" id="{5A4A892A-809A-4516-AB08-9E20E9A57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6237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xmlns="" id="{E0ACA4C6-47F5-415C-B47D-5700AEF12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46175"/>
            <a:ext cx="7672031" cy="4430713"/>
          </a:xfrm>
        </p:spPr>
        <p:txBody>
          <a:bodyPr/>
          <a:lstStyle/>
          <a:p>
            <a:r>
              <a:rPr lang="en-US" altLang="en-US" dirty="0"/>
              <a:t>Terminating a thread before it has finished</a:t>
            </a:r>
          </a:p>
          <a:p>
            <a:r>
              <a:rPr lang="en-US" altLang="en-US" dirty="0"/>
              <a:t>Thread to be canceled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target thread</a:t>
            </a:r>
          </a:p>
          <a:p>
            <a:r>
              <a:rPr lang="en-US" altLang="en-US" dirty="0"/>
              <a:t>Two general approaches:</a:t>
            </a:r>
          </a:p>
          <a:p>
            <a:pPr lvl="1"/>
            <a:r>
              <a:rPr lang="en-US" altLang="en-US" b="1" dirty="0"/>
              <a:t>Asynchronous cancellation</a:t>
            </a:r>
            <a:r>
              <a:rPr lang="en-US" altLang="en-US" dirty="0"/>
              <a:t> terminates the target thread immediately</a:t>
            </a:r>
          </a:p>
          <a:p>
            <a:pPr lvl="1"/>
            <a:r>
              <a:rPr lang="en-US" altLang="en-US" b="1" dirty="0"/>
              <a:t>Deferred cancellation</a:t>
            </a:r>
            <a:r>
              <a:rPr lang="en-US" altLang="en-US" dirty="0"/>
              <a:t> allows the target thread to periodically check if it should be cancelled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87043" name="Picture 1">
            <a:extLst>
              <a:ext uri="{FF2B5EF4-FFF2-40B4-BE49-F238E27FC236}">
                <a16:creationId xmlns:a16="http://schemas.microsoft.com/office/drawing/2014/main" xmlns="" id="{C3014C15-8D5D-4EBD-B07F-81007A227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4022725"/>
            <a:ext cx="3948113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xmlns="" id="{46D4A08B-A3B9-409D-9FF5-9A70E4A50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222868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xmlns="" id="{7D8769D7-C343-444C-A0E2-10A79AC9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057275"/>
            <a:ext cx="7735078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i.e.,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On Linux systems, thread cancellation is handled through signals</a:t>
            </a:r>
          </a:p>
        </p:txBody>
      </p:sp>
      <p:pic>
        <p:nvPicPr>
          <p:cNvPr id="89091" name="Picture 1">
            <a:extLst>
              <a:ext uri="{FF2B5EF4-FFF2-40B4-BE49-F238E27FC236}">
                <a16:creationId xmlns:a16="http://schemas.microsoft.com/office/drawing/2014/main" xmlns="" id="{45A1D62A-4B0A-490B-8A95-06E0D48B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963738"/>
            <a:ext cx="51006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xmlns="" id="{2580DFDB-6ABD-4948-952F-076F0CA2C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353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Thread-Local Storage</a:t>
            </a:r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xmlns="" id="{1C7EAF96-DD82-4FEA-A725-EF91F94C0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49" y="1233488"/>
            <a:ext cx="7768383" cy="447833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Thread-local storage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TLS</a:t>
            </a:r>
            <a:r>
              <a:rPr lang="en-US" altLang="en-US" dirty="0"/>
              <a:t>) allows each thread to have its own copy of data</a:t>
            </a:r>
          </a:p>
          <a:p>
            <a:r>
              <a:rPr lang="en-US" altLang="en-US" dirty="0"/>
              <a:t>Useful when you do not have control over the thread creation process (i.e., when using a thread pool)</a:t>
            </a:r>
          </a:p>
          <a:p>
            <a:r>
              <a:rPr lang="en-US" altLang="en-US" dirty="0"/>
              <a:t>Different from local variables</a:t>
            </a:r>
          </a:p>
          <a:p>
            <a:pPr lvl="1"/>
            <a:r>
              <a:rPr lang="en-US" altLang="en-US" dirty="0"/>
              <a:t>Local variables visible only during single function invocation</a:t>
            </a:r>
          </a:p>
          <a:p>
            <a:pPr lvl="1"/>
            <a:r>
              <a:rPr lang="en-US" altLang="en-US" dirty="0"/>
              <a:t>TLS visible across function invocations</a:t>
            </a:r>
          </a:p>
          <a:p>
            <a:r>
              <a:rPr lang="en-US" altLang="en-US" dirty="0"/>
              <a:t>Similar to </a:t>
            </a:r>
            <a:r>
              <a:rPr lang="en-US" altLang="en-US" b="1" dirty="0">
                <a:latin typeface="Courier New" panose="02070309020205020404" pitchFamily="49" charset="0"/>
              </a:rPr>
              <a:t>static</a:t>
            </a:r>
            <a:r>
              <a:rPr lang="en-US" altLang="en-US" dirty="0"/>
              <a:t> data</a:t>
            </a:r>
          </a:p>
          <a:p>
            <a:pPr lvl="1"/>
            <a:r>
              <a:rPr lang="en-US" altLang="en-US" dirty="0"/>
              <a:t>TLS is unique to each thread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>
            <a:extLst>
              <a:ext uri="{FF2B5EF4-FFF2-40B4-BE49-F238E27FC236}">
                <a16:creationId xmlns:a16="http://schemas.microsoft.com/office/drawing/2014/main" xmlns="" id="{65E82D8D-F606-4BB6-910E-3E1D7A764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228830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Scheduler Activations</a:t>
            </a:r>
          </a:p>
        </p:txBody>
      </p:sp>
      <p:sp>
        <p:nvSpPr>
          <p:cNvPr id="94210" name="Rectangle 3">
            <a:extLst>
              <a:ext uri="{FF2B5EF4-FFF2-40B4-BE49-F238E27FC236}">
                <a16:creationId xmlns:a16="http://schemas.microsoft.com/office/drawing/2014/main" xmlns="" id="{A8495397-A30B-4D32-9963-DA7E64699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 dirty="0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 dirty="0"/>
              <a:t>Typically use an intermediate data structure between user and kernel threads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lightweight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LWP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Appears to be a virtual processor on which process can schedule user thread to run</a:t>
            </a:r>
          </a:p>
          <a:p>
            <a:pPr lvl="1"/>
            <a:r>
              <a:rPr lang="en-US" altLang="en-US" dirty="0"/>
              <a:t>Each LWP attached to kernel thread</a:t>
            </a:r>
          </a:p>
          <a:p>
            <a:pPr lvl="1"/>
            <a:r>
              <a:rPr lang="en-US" altLang="en-US" dirty="0"/>
              <a:t>How many LWPs to create?</a:t>
            </a:r>
          </a:p>
          <a:p>
            <a:r>
              <a:rPr lang="en-US" altLang="en-US" dirty="0"/>
              <a:t>Scheduler activations provide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- a communication mechanism from the kernel 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the thread library</a:t>
            </a:r>
          </a:p>
          <a:p>
            <a:r>
              <a:rPr lang="en-US" altLang="en-US" dirty="0"/>
              <a:t>This communication allows an application to maintain the correct number kernel threads</a:t>
            </a:r>
          </a:p>
        </p:txBody>
      </p:sp>
      <p:pic>
        <p:nvPicPr>
          <p:cNvPr id="94211" name="Picture 1">
            <a:extLst>
              <a:ext uri="{FF2B5EF4-FFF2-40B4-BE49-F238E27FC236}">
                <a16:creationId xmlns:a16="http://schemas.microsoft.com/office/drawing/2014/main" xmlns="" id="{7DC26CCE-1C29-4F40-8E4C-6E7777036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63" y="2416175"/>
            <a:ext cx="2352675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xmlns="" id="{A83B2EB4-BA9F-4468-9748-66079CAC4F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546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89CC8EC9-347D-4989-9EE5-6AE0B546C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594308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cs typeface="ＭＳ Ｐゴシック" charset="-128"/>
              </a:rPr>
              <a:t>Linux refers to them as </a:t>
            </a:r>
            <a:r>
              <a:rPr lang="en-US" altLang="en-US" b="1" i="1" dirty="0">
                <a:cs typeface="ＭＳ Ｐゴシック" charset="-128"/>
              </a:rPr>
              <a:t>tasks</a:t>
            </a:r>
            <a:r>
              <a:rPr lang="en-US" altLang="en-US" dirty="0">
                <a:cs typeface="ＭＳ Ｐゴシック" charset="-128"/>
              </a:rPr>
              <a:t> rather than </a:t>
            </a:r>
            <a:r>
              <a:rPr lang="en-US" altLang="en-US" b="1" i="1" dirty="0">
                <a:cs typeface="ＭＳ Ｐゴシック" charset="-128"/>
              </a:rPr>
              <a:t>threads</a:t>
            </a:r>
            <a:endParaRPr lang="en-US" altLang="en-US" dirty="0">
              <a:cs typeface="ＭＳ Ｐゴシック" charset="-128"/>
            </a:endParaRPr>
          </a:p>
          <a:p>
            <a:pPr>
              <a:defRPr/>
            </a:pPr>
            <a:r>
              <a:rPr lang="en-US" altLang="en-US" dirty="0">
                <a:cs typeface="ＭＳ Ｐゴシック" charset="-128"/>
              </a:rPr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ＭＳ Ｐゴシック" charset="-128"/>
              </a:rPr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>
                <a:cs typeface="ＭＳ Ｐゴシック" charset="-128"/>
              </a:rPr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>
              <a:cs typeface="ＭＳ Ｐゴシック" charset="-128"/>
            </a:endParaRPr>
          </a:p>
        </p:txBody>
      </p:sp>
      <p:pic>
        <p:nvPicPr>
          <p:cNvPr id="104451" name="Picture 1">
            <a:extLst>
              <a:ext uri="{FF2B5EF4-FFF2-40B4-BE49-F238E27FC236}">
                <a16:creationId xmlns:a16="http://schemas.microsoft.com/office/drawing/2014/main" xmlns="" id="{4A30D8FF-ECBB-4EF4-9DE7-A53BC09DF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3032125"/>
            <a:ext cx="39544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xmlns="" id="{1A4E1028-A5C4-45A4-B6C0-DFAAAFA6FD8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D2C95-AEA8-A93C-245E-DBBAF3A3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need 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98661A-6EF8-39AC-EDD9-D34DC014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webserver is single-threaded and creates new processes for each of these clients, then the clients have to wait until the process creation finishes ( a process creation needs more resources Ex:- a different data set, code, file…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) which is much slower when there are multiple clients are requesting the server.</a:t>
            </a:r>
            <a:endParaRPr kumimoji="0"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web-server process is multi-threaded, the server will create a separate thread that listens to client requests. When a request is made, rather than creating another process, the server creates a new thread(using the same data set, file, code..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service the request and resumes listening for additional requests.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2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D2C95-AEA8-A93C-245E-DBBAF3A3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98661A-6EF8-39AC-EDD9-D34DC014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Process creation is </a:t>
            </a:r>
            <a:r>
              <a:rPr lang="en-US" altLang="en-US" b="1" i="1" dirty="0">
                <a:solidFill>
                  <a:srgbClr val="FF0000"/>
                </a:solidFill>
              </a:rPr>
              <a:t>heavy-weight</a:t>
            </a:r>
            <a:r>
              <a:rPr lang="en-US" altLang="en-US" dirty="0"/>
              <a:t> while thread creation is </a:t>
            </a:r>
            <a:r>
              <a:rPr lang="en-US" altLang="en-US" b="1" i="1" dirty="0">
                <a:solidFill>
                  <a:srgbClr val="FF0000"/>
                </a:solidFill>
              </a:rPr>
              <a:t>light-weight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For applications performing multiple similar tasks</a:t>
            </a:r>
          </a:p>
          <a:p>
            <a:pPr lvl="2">
              <a:lnSpc>
                <a:spcPct val="150000"/>
              </a:lnSpc>
            </a:pPr>
            <a:r>
              <a:rPr lang="en-US" altLang="en-US" sz="1800" dirty="0">
                <a:solidFill>
                  <a:srgbClr val="FF0000"/>
                </a:solidFill>
              </a:rPr>
              <a:t>It is costly to create a process for each task</a:t>
            </a:r>
            <a:endParaRPr lang="en-US" altLang="en-US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Ex: web server serving multiple clients requesting the same service</a:t>
            </a:r>
          </a:p>
          <a:p>
            <a:pPr lvl="2">
              <a:lnSpc>
                <a:spcPct val="150000"/>
              </a:lnSpc>
            </a:pPr>
            <a:r>
              <a:rPr lang="en-US" altLang="en-US" sz="1800" dirty="0">
                <a:solidFill>
                  <a:srgbClr val="FF0000"/>
                </a:solidFill>
              </a:rPr>
              <a:t>Create a separate thread for each service</a:t>
            </a:r>
            <a:endParaRPr lang="en-US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Multithreaded programs:</a:t>
            </a:r>
            <a:r>
              <a:rPr lang="en-US" altLang="en-US" sz="2000" dirty="0"/>
              <a:t> Can simplify code, increase efficiency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42020"/>
      </p:ext>
    </p:extLst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25238</TotalTime>
  <Words>3372</Words>
  <Application>Microsoft Office PowerPoint</Application>
  <PresentationFormat>On-screen Show (4:3)</PresentationFormat>
  <Paragraphs>477</Paragraphs>
  <Slides>79</Slides>
  <Notes>35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os-8</vt:lpstr>
      <vt:lpstr>Chapter 4:  Threads &amp; Concurrency </vt:lpstr>
      <vt:lpstr>Outline</vt:lpstr>
      <vt:lpstr>Objectives</vt:lpstr>
      <vt:lpstr>Motivation</vt:lpstr>
      <vt:lpstr>Motivation</vt:lpstr>
      <vt:lpstr>Single and Multithreaded Processes</vt:lpstr>
      <vt:lpstr>Why need Multithreading</vt:lpstr>
      <vt:lpstr>Why need Multithreading</vt:lpstr>
      <vt:lpstr>Multithreading</vt:lpstr>
      <vt:lpstr>Multithreaded Server Architecture</vt:lpstr>
      <vt:lpstr>Thread</vt:lpstr>
      <vt:lpstr>What’s “in” a process?</vt:lpstr>
      <vt:lpstr>What’s “in” a process?</vt:lpstr>
      <vt:lpstr>Concurrency vs. Parallelism</vt:lpstr>
      <vt:lpstr>Multicore Programming</vt:lpstr>
      <vt:lpstr>Multicore Programming</vt:lpstr>
      <vt:lpstr>Benefits</vt:lpstr>
      <vt:lpstr>Programming Challenges (1/4)</vt:lpstr>
      <vt:lpstr>Programming Challenges (1,2/4)</vt:lpstr>
      <vt:lpstr>Programming Challenges (3/4)</vt:lpstr>
      <vt:lpstr>Programming Challenges (4/5)</vt:lpstr>
      <vt:lpstr>Programming Challenges (5/5)</vt:lpstr>
      <vt:lpstr>Threads and processes</vt:lpstr>
      <vt:lpstr>PowerPoint Presentation</vt:lpstr>
      <vt:lpstr>Process with multiple threads</vt:lpstr>
      <vt:lpstr>Address Space</vt:lpstr>
      <vt:lpstr>Address Space with two threads</vt:lpstr>
      <vt:lpstr>Implementation</vt:lpstr>
      <vt:lpstr>Amdahl's Law</vt:lpstr>
      <vt:lpstr>PowerPoint Presentation</vt:lpstr>
      <vt:lpstr>Key Extracts</vt:lpstr>
      <vt:lpstr>Amdahl’s Law</vt:lpstr>
      <vt:lpstr>Amdahl’s Law</vt:lpstr>
      <vt:lpstr>Amdahl’s Law</vt:lpstr>
      <vt:lpstr>Class activity</vt:lpstr>
      <vt:lpstr>Amdahl’s Law</vt:lpstr>
      <vt:lpstr>User Threads and Kernel Threads</vt:lpstr>
      <vt:lpstr>User and Kernel Threads</vt:lpstr>
      <vt:lpstr>User and Kernel Threads</vt:lpstr>
      <vt:lpstr>Implementation of Thread in User Space</vt:lpstr>
      <vt:lpstr>User Level Thread</vt:lpstr>
      <vt:lpstr>User level thread limitations</vt:lpstr>
      <vt:lpstr>Kernel Level Thread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</vt:lpstr>
      <vt:lpstr>Pthreads</vt:lpstr>
      <vt:lpstr>Pthreads</vt:lpstr>
      <vt:lpstr>Pthreads</vt:lpstr>
      <vt:lpstr>Pthreads</vt:lpstr>
      <vt:lpstr>Pthreads Example</vt:lpstr>
      <vt:lpstr>Pthreads Example (Cont.)</vt:lpstr>
      <vt:lpstr>Pthreads Example (Cont.)</vt:lpstr>
      <vt:lpstr>Pthreads Code for Joining 10 Threads</vt:lpstr>
      <vt:lpstr>Pthread operation</vt:lpstr>
      <vt:lpstr>Implicit Threading</vt:lpstr>
      <vt:lpstr>Thread Pools</vt:lpstr>
      <vt:lpstr>Fork-Join Parallelism</vt:lpstr>
      <vt:lpstr>Fork-Join Parallelism</vt:lpstr>
      <vt:lpstr>Fork-Join Parallelism</vt:lpstr>
      <vt:lpstr>Fork-Join Parallelism</vt:lpstr>
      <vt:lpstr>Open MP</vt:lpstr>
      <vt:lpstr>Open MP</vt:lpstr>
      <vt:lpstr>Open MP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Thread-Local Storage</vt:lpstr>
      <vt:lpstr>Scheduler Activations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Ammar Rafiq</cp:lastModifiedBy>
  <cp:revision>249</cp:revision>
  <cp:lastPrinted>2013-09-10T17:57:57Z</cp:lastPrinted>
  <dcterms:created xsi:type="dcterms:W3CDTF">2011-01-13T23:43:38Z</dcterms:created>
  <dcterms:modified xsi:type="dcterms:W3CDTF">2025-03-13T09:16:22Z</dcterms:modified>
</cp:coreProperties>
</file>